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25" r:id="rId2"/>
    <p:sldId id="256" r:id="rId3"/>
    <p:sldId id="305" r:id="rId4"/>
    <p:sldId id="318" r:id="rId5"/>
    <p:sldId id="257" r:id="rId6"/>
    <p:sldId id="298" r:id="rId7"/>
    <p:sldId id="258" r:id="rId8"/>
    <p:sldId id="295" r:id="rId9"/>
    <p:sldId id="361" r:id="rId10"/>
    <p:sldId id="296" r:id="rId11"/>
    <p:sldId id="328" r:id="rId12"/>
    <p:sldId id="259" r:id="rId13"/>
    <p:sldId id="360" r:id="rId14"/>
    <p:sldId id="260" r:id="rId15"/>
    <p:sldId id="330" r:id="rId16"/>
    <p:sldId id="331" r:id="rId17"/>
    <p:sldId id="261" r:id="rId18"/>
    <p:sldId id="333" r:id="rId19"/>
    <p:sldId id="346" r:id="rId20"/>
    <p:sldId id="334" r:id="rId21"/>
    <p:sldId id="306" r:id="rId22"/>
    <p:sldId id="315" r:id="rId23"/>
    <p:sldId id="300" r:id="rId24"/>
    <p:sldId id="262" r:id="rId25"/>
    <p:sldId id="263" r:id="rId26"/>
    <p:sldId id="357" r:id="rId27"/>
    <p:sldId id="264" r:id="rId28"/>
    <p:sldId id="266" r:id="rId29"/>
    <p:sldId id="267" r:id="rId30"/>
    <p:sldId id="268" r:id="rId31"/>
    <p:sldId id="359" r:id="rId32"/>
    <p:sldId id="349" r:id="rId33"/>
    <p:sldId id="269" r:id="rId34"/>
    <p:sldId id="270" r:id="rId35"/>
    <p:sldId id="271" r:id="rId36"/>
    <p:sldId id="272" r:id="rId37"/>
    <p:sldId id="273" r:id="rId38"/>
    <p:sldId id="339" r:id="rId39"/>
    <p:sldId id="340" r:id="rId40"/>
    <p:sldId id="341" r:id="rId41"/>
    <p:sldId id="335" r:id="rId42"/>
    <p:sldId id="304" r:id="rId43"/>
    <p:sldId id="336" r:id="rId44"/>
    <p:sldId id="337" r:id="rId45"/>
    <p:sldId id="338" r:id="rId46"/>
    <p:sldId id="342" r:id="rId47"/>
    <p:sldId id="358" r:id="rId48"/>
    <p:sldId id="344" r:id="rId49"/>
    <p:sldId id="345" r:id="rId50"/>
    <p:sldId id="355" r:id="rId51"/>
    <p:sldId id="356" r:id="rId52"/>
    <p:sldId id="343" r:id="rId53"/>
    <p:sldId id="353" r:id="rId54"/>
    <p:sldId id="352" r:id="rId55"/>
    <p:sldId id="274" r:id="rId56"/>
    <p:sldId id="275" r:id="rId57"/>
    <p:sldId id="276" r:id="rId58"/>
    <p:sldId id="277" r:id="rId59"/>
    <p:sldId id="278" r:id="rId60"/>
    <p:sldId id="294" r:id="rId61"/>
    <p:sldId id="29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FF3399"/>
    <a:srgbClr val="CC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8B5EF-7533-4C7B-A22D-0F83E65B5DDF}" type="doc">
      <dgm:prSet loTypeId="urn:microsoft.com/office/officeart/2005/8/layout/cycle1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EG"/>
        </a:p>
      </dgm:t>
    </dgm:pt>
    <dgm:pt modelId="{2A6FC654-B274-4BFC-A584-D8B67EF1FA7E}">
      <dgm:prSet/>
      <dgm:spPr/>
      <dgm:t>
        <a:bodyPr/>
        <a:lstStyle/>
        <a:p>
          <a:pPr rtl="0"/>
          <a:endParaRPr lang="ar-EG" dirty="0"/>
        </a:p>
      </dgm:t>
    </dgm:pt>
    <dgm:pt modelId="{EFB6CC0E-7EBA-404D-B3FC-430A87B380D5}" type="parTrans" cxnId="{DD473377-8D02-4198-AA1C-C3E5B5B5A86B}">
      <dgm:prSet/>
      <dgm:spPr/>
      <dgm:t>
        <a:bodyPr/>
        <a:lstStyle/>
        <a:p>
          <a:pPr rtl="1"/>
          <a:endParaRPr lang="ar-EG"/>
        </a:p>
      </dgm:t>
    </dgm:pt>
    <dgm:pt modelId="{937A65AD-95D9-49F5-97D3-F087EAD6A645}" type="sibTrans" cxnId="{DD473377-8D02-4198-AA1C-C3E5B5B5A86B}">
      <dgm:prSet/>
      <dgm:spPr/>
      <dgm:t>
        <a:bodyPr/>
        <a:lstStyle/>
        <a:p>
          <a:pPr rtl="1"/>
          <a:endParaRPr lang="ar-EG"/>
        </a:p>
      </dgm:t>
    </dgm:pt>
    <dgm:pt modelId="{DD327593-6C9B-4128-81B7-6E1853A70C3C}" type="pres">
      <dgm:prSet presAssocID="{D418B5EF-7533-4C7B-A22D-0F83E65B5DDF}" presName="cycle" presStyleCnt="0">
        <dgm:presLayoutVars>
          <dgm:dir/>
          <dgm:resizeHandles val="exact"/>
        </dgm:presLayoutVars>
      </dgm:prSet>
      <dgm:spPr/>
    </dgm:pt>
    <dgm:pt modelId="{41AA1ABF-85DD-4F17-A984-6678B8666F08}" type="pres">
      <dgm:prSet presAssocID="{2A6FC654-B274-4BFC-A584-D8B67EF1FA7E}" presName="node" presStyleLbl="revTx" presStyleIdx="0" presStyleCnt="1" custScaleX="321670">
        <dgm:presLayoutVars>
          <dgm:bulletEnabled val="1"/>
        </dgm:presLayoutVars>
      </dgm:prSet>
      <dgm:spPr/>
    </dgm:pt>
  </dgm:ptLst>
  <dgm:cxnLst>
    <dgm:cxn modelId="{00BDCE0C-D2BA-4A06-B439-C8F31271682C}" type="presOf" srcId="{D418B5EF-7533-4C7B-A22D-0F83E65B5DDF}" destId="{DD327593-6C9B-4128-81B7-6E1853A70C3C}" srcOrd="0" destOrd="0" presId="urn:microsoft.com/office/officeart/2005/8/layout/cycle1"/>
    <dgm:cxn modelId="{9BCEAD2E-B7B0-4FBE-B2F4-8082C935445D}" type="presOf" srcId="{2A6FC654-B274-4BFC-A584-D8B67EF1FA7E}" destId="{41AA1ABF-85DD-4F17-A984-6678B8666F08}" srcOrd="0" destOrd="0" presId="urn:microsoft.com/office/officeart/2005/8/layout/cycle1"/>
    <dgm:cxn modelId="{DD473377-8D02-4198-AA1C-C3E5B5B5A86B}" srcId="{D418B5EF-7533-4C7B-A22D-0F83E65B5DDF}" destId="{2A6FC654-B274-4BFC-A584-D8B67EF1FA7E}" srcOrd="0" destOrd="0" parTransId="{EFB6CC0E-7EBA-404D-B3FC-430A87B380D5}" sibTransId="{937A65AD-95D9-49F5-97D3-F087EAD6A645}"/>
    <dgm:cxn modelId="{C9062720-C77B-480D-9AD3-C3770F0F272F}" type="presParOf" srcId="{DD327593-6C9B-4128-81B7-6E1853A70C3C}" destId="{41AA1ABF-85DD-4F17-A984-6678B8666F08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A1ABF-85DD-4F17-A984-6678B8666F08}">
      <dsp:nvSpPr>
        <dsp:cNvPr id="0" name=""/>
        <dsp:cNvSpPr/>
      </dsp:nvSpPr>
      <dsp:spPr>
        <a:xfrm>
          <a:off x="1523999" y="657"/>
          <a:ext cx="4724400" cy="146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6500" kern="1200" dirty="0"/>
        </a:p>
      </dsp:txBody>
      <dsp:txXfrm>
        <a:off x="1523999" y="657"/>
        <a:ext cx="4724400" cy="146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322761-360E-4C1E-A03E-2B7693B0DDB3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F4C748-6A6D-4B45-A0D4-8EF57579C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CE5D6-F5F6-4D25-8A33-10EC272276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2AF08-0149-4290-982B-FFBF537918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9E677-17F2-4704-ABBA-7CF35B93E5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C748-6A6D-4B45-A0D4-8EF57579CD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B8B79-4878-48F4-9ECB-19CCC9126F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A0E62-7D68-49A4-984A-9CBF7427AD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097EE-E495-4611-A10F-37B3E56851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8BF2B-3D86-4B94-92F5-1C6C412CA1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7A894-2053-4BD8-88A6-7CC05D1750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F3B462-04B9-49BB-99EF-10108CB132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7F289-6C5A-42EA-83D7-3B51FE9DE8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E6551-3660-4CF7-92F1-525E5BBD32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053DF-431D-4531-8A73-B07F424FE1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DC7B8-8E1A-44B8-A9EB-3F3198499C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D162A-9385-452D-A87A-2C02E7208F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54F41-D1EA-4C63-9AEA-B39C53DE8D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1424E-92DE-4F6A-850A-50A5B054E7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00DCE-37CE-4575-A5CE-4C6B21679C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1E4FA-AB77-4BBA-A6B9-04E7C7A06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3DDDF-3A09-454F-A440-92B513CAAC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9AC82-92B9-43D2-94CD-AA4B291B32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B6459-2A49-476C-8DE8-49B976A8BC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74742-9AE3-4A29-8CE0-01913DE2F8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C748-6A6D-4B45-A0D4-8EF57579CD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C748-6A6D-4B45-A0D4-8EF57579CD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BE9BF-6D1E-4AE0-B4A7-EF2132F7A7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030C0-74CD-40DC-94C6-751C8D2CA6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8D7EF-283C-4193-A90C-F43D67CD81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C3A58-BB77-4FFE-BDFE-5EC538C650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CCD54-979B-4FDF-9B1B-9203ADADC9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499C2-FED5-4EF5-A8FD-4E9A7AE3AFA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503789-D861-4FA3-9778-B5998F254D5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B98E1-B9AC-41BA-B82D-65D97B0CB0D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B821F-6987-4DC6-ACF2-C62A5E9FB2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10951-7CD9-4704-B605-088706357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BFFC1-851D-4D5B-AEC5-6EE0AADF71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6B3A7-15FE-4F31-93C2-47F48BD6823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71D8-AFB0-4D4D-BBE9-907B2F993FB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4981A-A2FD-461F-95E3-DF66DDAF0DD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448D0-192C-4B97-AE64-D8FB391F0B1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866C5-9EB1-43E7-AD3F-D2F5B6FD4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51BEC-0261-434E-BDE4-A2B6C5B691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99EE0-5E44-40EE-A95E-011B010F7D8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D7178-620F-42E8-ADDD-93DBF9A8FD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A9CDD-D775-41CC-A0F7-11C8816F97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C748-6A6D-4B45-A0D4-8EF57579CD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29102-AC29-4692-80E4-076A2290CCE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C748-6A6D-4B45-A0D4-8EF57579CD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C748-6A6D-4B45-A0D4-8EF57579CD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AEF631-B3BC-4FCB-921B-A0F894399C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E9D0B-7ACF-4249-B144-E9EA3F5328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5CDAE-4E5C-4596-ACF1-4D0C5AA829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394E2-3379-4B1D-A0BB-34E7932433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6FEC2-B493-4261-8427-38F8053558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BFC6E-3711-4FE6-B5E4-F6B77CF5B4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D9A81-B505-4E74-BC9A-6FEC9C28AD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692F3-1301-44E3-80FF-315FAEBD59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3EBC0-A125-4042-9BFE-3B13188E17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CA647-3C95-4BD3-BA78-2E80B32EF8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3A4A2-E26D-44EB-B135-871BEBFE5F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CB04-03F9-47E2-92BD-AE8281E260CC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A620-1438-40E6-A20F-1AABCA552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A360-C06E-44B9-88B5-690DEB5E1D68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A31E-C83B-4D39-AF8E-83DB6533F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CCA-6D7D-4BDD-9E33-5A0C05F8D34A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6D74-3035-4215-B409-D8578EA21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E024-E40F-42C0-A337-928AA6D0651B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4473-3ED2-4617-9246-861F7D7C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3338-1FE9-430A-B29B-10E0A1E121FE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EAD7-9FB3-4D0C-8F3B-AC4B8D3A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BDA4-2067-4CE4-8842-7831D85F2AB2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BA7B-8DA3-49A9-ACBB-A67F3065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BA2E-8E92-4866-8D6A-CE3F5FAFD7EB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94CB-D258-4EAC-99BC-E7E0DA600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F8DD-3066-45F1-8E4C-0667CAFD3ACE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7EED-5F48-41CD-8017-05677BAD8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B63F-331F-41B3-919F-05D87FCD34CA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CF05-70B3-4BD0-B5F8-BF327236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9287-22C9-408E-AFE1-5ADF864118B9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472D-454C-4A54-A4C0-E00EA1854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84C4-36E5-4AAF-98AC-1857B76FC615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DEDB-1236-4744-9186-6FC895D63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56FB4-77CF-4C46-B086-F6CBA4A7DF05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07B3C-AFE3-4F6E-8D49-F1C872D91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278562"/>
          </a:xfrm>
        </p:spPr>
        <p:txBody>
          <a:bodyPr/>
          <a:lstStyle/>
          <a:p>
            <a:pPr eaLnBrk="1" hangingPunct="1"/>
            <a:endParaRPr lang="ar-EG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304800"/>
            <a:ext cx="82931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The four major classes of insecticides are</a:t>
            </a: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696200" cy="4343400"/>
          </a:xfrm>
        </p:spPr>
        <p:txBody>
          <a:bodyPr/>
          <a:lstStyle/>
          <a:p>
            <a:pPr algn="just" eaLnBrk="1" hangingPunct="1"/>
            <a:r>
              <a:rPr lang="en-US" sz="5400" b="1" dirty="0">
                <a:solidFill>
                  <a:srgbClr val="00B050"/>
                </a:solidFill>
              </a:rPr>
              <a:t>1- Organophosphates.</a:t>
            </a:r>
          </a:p>
          <a:p>
            <a:pPr marL="682625" indent="-682625" algn="just" eaLnBrk="1" hangingPunct="1">
              <a:tabLst>
                <a:tab pos="573088" algn="l"/>
              </a:tabLst>
            </a:pPr>
            <a:r>
              <a:rPr lang="en-US" sz="5400" b="1" dirty="0">
                <a:solidFill>
                  <a:srgbClr val="00B050"/>
                </a:solidFill>
              </a:rPr>
              <a:t>2-Organonitrogenous (</a:t>
            </a:r>
            <a:r>
              <a:rPr lang="en-US" sz="5400" b="1" dirty="0" err="1">
                <a:solidFill>
                  <a:srgbClr val="00B050"/>
                </a:solidFill>
              </a:rPr>
              <a:t>Carbamates</a:t>
            </a:r>
            <a:r>
              <a:rPr lang="en-US" sz="5400" b="1" dirty="0">
                <a:solidFill>
                  <a:srgbClr val="00B050"/>
                </a:solidFill>
              </a:rPr>
              <a:t>).</a:t>
            </a:r>
          </a:p>
          <a:p>
            <a:pPr algn="just" eaLnBrk="1" hangingPunct="1"/>
            <a:r>
              <a:rPr lang="en-US" sz="5400" b="1" dirty="0">
                <a:solidFill>
                  <a:srgbClr val="00B050"/>
                </a:solidFill>
              </a:rPr>
              <a:t>3- </a:t>
            </a:r>
            <a:r>
              <a:rPr lang="en-US" sz="5400" b="1" dirty="0" err="1">
                <a:solidFill>
                  <a:srgbClr val="00B050"/>
                </a:solidFill>
              </a:rPr>
              <a:t>Organochlorines</a:t>
            </a:r>
            <a:r>
              <a:rPr lang="en-US" sz="5400" b="1" dirty="0">
                <a:solidFill>
                  <a:srgbClr val="00B050"/>
                </a:solidFill>
              </a:rPr>
              <a:t>.</a:t>
            </a:r>
          </a:p>
          <a:p>
            <a:pPr algn="just" eaLnBrk="1" hangingPunct="1"/>
            <a:r>
              <a:rPr lang="en-US" sz="4800" b="1" dirty="0">
                <a:solidFill>
                  <a:srgbClr val="00B050"/>
                </a:solidFill>
              </a:rPr>
              <a:t>4-Pyrethrins and Pyrethroids</a:t>
            </a:r>
            <a:r>
              <a:rPr lang="en-US" sz="4800" b="1" dirty="0">
                <a:solidFill>
                  <a:schemeClr val="tx1"/>
                </a:solidFill>
              </a:rPr>
              <a:t>.</a:t>
            </a:r>
            <a:endParaRPr lang="ar-EG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Organophosphate Insecticides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382000" cy="5486400"/>
          </a:xfrm>
        </p:spPr>
        <p:txBody>
          <a:bodyPr rtlCol="0">
            <a:normAutofit/>
          </a:bodyPr>
          <a:lstStyle/>
          <a:p>
            <a:pPr marL="441325" indent="-441325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33CC"/>
                </a:solidFill>
              </a:rPr>
              <a:t>The organophosphates (OPs) are a large group of compounds, with the same basic mechanism of acute toxicity.</a:t>
            </a:r>
          </a:p>
          <a:p>
            <a:pPr marL="441325" indent="-441325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0066"/>
                </a:solidFill>
              </a:rPr>
              <a:t>They are esters, amides or </a:t>
            </a:r>
            <a:r>
              <a:rPr lang="en-US" b="1" dirty="0" err="1">
                <a:solidFill>
                  <a:srgbClr val="FF0066"/>
                </a:solidFill>
              </a:rPr>
              <a:t>thiol</a:t>
            </a:r>
            <a:r>
              <a:rPr lang="en-US" b="1" dirty="0">
                <a:solidFill>
                  <a:srgbClr val="FF0066"/>
                </a:solidFill>
              </a:rPr>
              <a:t> derivatives of phosphoric, </a:t>
            </a:r>
            <a:r>
              <a:rPr lang="en-US" b="1" dirty="0" err="1">
                <a:solidFill>
                  <a:srgbClr val="FF0066"/>
                </a:solidFill>
              </a:rPr>
              <a:t>phosphonic</a:t>
            </a:r>
            <a:r>
              <a:rPr lang="en-US" b="1" dirty="0">
                <a:solidFill>
                  <a:srgbClr val="FF0066"/>
                </a:solidFill>
              </a:rPr>
              <a:t>, </a:t>
            </a:r>
            <a:r>
              <a:rPr lang="en-US" b="1" dirty="0" err="1">
                <a:solidFill>
                  <a:srgbClr val="FF0066"/>
                </a:solidFill>
              </a:rPr>
              <a:t>thiophosphoric</a:t>
            </a:r>
            <a:r>
              <a:rPr lang="en-US" b="1" dirty="0">
                <a:solidFill>
                  <a:srgbClr val="FF0066"/>
                </a:solidFill>
              </a:rPr>
              <a:t> or </a:t>
            </a:r>
            <a:r>
              <a:rPr lang="en-US" b="1" dirty="0" err="1">
                <a:solidFill>
                  <a:srgbClr val="FF0066"/>
                </a:solidFill>
              </a:rPr>
              <a:t>thiophosphonic</a:t>
            </a:r>
            <a:r>
              <a:rPr lang="en-US" b="1" dirty="0">
                <a:solidFill>
                  <a:srgbClr val="FF0066"/>
                </a:solidFill>
              </a:rPr>
              <a:t> acids. </a:t>
            </a:r>
          </a:p>
          <a:p>
            <a:pPr marL="441325" indent="-441325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CC0066"/>
                </a:solidFill>
              </a:rPr>
              <a:t>OPs are used as insecticides in </a:t>
            </a:r>
            <a:r>
              <a:rPr lang="ar-EG" b="1" dirty="0">
                <a:solidFill>
                  <a:srgbClr val="CC0066"/>
                </a:solidFill>
              </a:rPr>
              <a:t>السلم و الحرب</a:t>
            </a:r>
            <a:endParaRPr lang="en-US" b="1" dirty="0">
              <a:solidFill>
                <a:srgbClr val="CC0066"/>
              </a:solidFill>
            </a:endParaRPr>
          </a:p>
          <a:p>
            <a:pPr marL="736600" indent="-4492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C0066"/>
                </a:solidFill>
              </a:rPr>
              <a:t>Agricultural and domestic settings.</a:t>
            </a:r>
            <a:endParaRPr lang="en-US" dirty="0">
              <a:solidFill>
                <a:srgbClr val="CC0066"/>
              </a:solidFill>
            </a:endParaRPr>
          </a:p>
          <a:p>
            <a:pPr marL="736600" indent="-4492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C0066"/>
                </a:solidFill>
              </a:rPr>
              <a:t>Nerve agents in warfare and terrorist attacks</a:t>
            </a:r>
            <a:r>
              <a:rPr lang="en-US" dirty="0">
                <a:solidFill>
                  <a:srgbClr val="CC0066"/>
                </a:solidFill>
              </a:rPr>
              <a:t>.</a:t>
            </a:r>
          </a:p>
          <a:p>
            <a:pPr marL="441325" indent="-441325" algn="just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31" y="685800"/>
            <a:ext cx="824816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err="1">
                <a:solidFill>
                  <a:srgbClr val="FF0000"/>
                </a:solidFill>
              </a:rPr>
              <a:t>Toxicokinetics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848600" cy="4724400"/>
          </a:xfrm>
        </p:spPr>
        <p:txBody>
          <a:bodyPr rtlCol="0">
            <a:normAutofit fontScale="92500" lnSpcReduction="20000"/>
          </a:bodyPr>
          <a:lstStyle/>
          <a:p>
            <a:pPr marL="441325" indent="-3492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500" b="1" i="1" u="sng" dirty="0">
                <a:solidFill>
                  <a:schemeClr val="tx1"/>
                </a:solidFill>
              </a:rPr>
              <a:t>Absorption: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en-US" sz="3500" dirty="0">
                <a:solidFill>
                  <a:schemeClr val="tx1"/>
                </a:solidFill>
              </a:rPr>
              <a:t>occurs via gastrointestinal, dermal, </a:t>
            </a:r>
            <a:r>
              <a:rPr lang="en-US" sz="3500" dirty="0" err="1">
                <a:solidFill>
                  <a:schemeClr val="tx1"/>
                </a:solidFill>
              </a:rPr>
              <a:t>conjunctival</a:t>
            </a:r>
            <a:r>
              <a:rPr lang="en-US" sz="3500" dirty="0">
                <a:solidFill>
                  <a:schemeClr val="tx1"/>
                </a:solidFill>
              </a:rPr>
              <a:t> and respiratory routes.</a:t>
            </a:r>
          </a:p>
          <a:p>
            <a:pPr marL="441325" indent="-3492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500" b="1" i="1" u="sng" dirty="0">
                <a:solidFill>
                  <a:schemeClr val="tx1"/>
                </a:solidFill>
              </a:rPr>
              <a:t>Metabolism</a:t>
            </a:r>
            <a:r>
              <a:rPr lang="en-US" sz="3500" b="1" dirty="0">
                <a:solidFill>
                  <a:schemeClr val="tx1"/>
                </a:solidFill>
              </a:rPr>
              <a:t>: </a:t>
            </a:r>
            <a:r>
              <a:rPr lang="en-US" sz="3500" dirty="0">
                <a:solidFill>
                  <a:schemeClr val="tx1"/>
                </a:solidFill>
              </a:rPr>
              <a:t>occurs in the liver, detoxification occurs via </a:t>
            </a:r>
            <a:r>
              <a:rPr lang="en-US" sz="3500" dirty="0" err="1">
                <a:solidFill>
                  <a:schemeClr val="tx1"/>
                </a:solidFill>
              </a:rPr>
              <a:t>cytochrome</a:t>
            </a:r>
            <a:r>
              <a:rPr lang="en-US" sz="3500" dirty="0">
                <a:solidFill>
                  <a:schemeClr val="tx1"/>
                </a:solidFill>
              </a:rPr>
              <a:t> P450.</a:t>
            </a:r>
          </a:p>
          <a:p>
            <a:pPr marL="442913" indent="-442913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500" b="1" i="1" u="sng" dirty="0">
                <a:solidFill>
                  <a:schemeClr val="tx1"/>
                </a:solidFill>
              </a:rPr>
              <a:t>Distribution</a:t>
            </a:r>
            <a:r>
              <a:rPr lang="en-US" sz="3500" dirty="0">
                <a:solidFill>
                  <a:schemeClr val="tx1"/>
                </a:solidFill>
              </a:rPr>
              <a:t>: most OPs  are </a:t>
            </a:r>
            <a:r>
              <a:rPr lang="en-US" sz="3500" dirty="0" err="1">
                <a:solidFill>
                  <a:schemeClr val="tx1"/>
                </a:solidFill>
              </a:rPr>
              <a:t>lipophilic</a:t>
            </a:r>
            <a:r>
              <a:rPr lang="en-US" sz="3500" dirty="0">
                <a:solidFill>
                  <a:schemeClr val="tx1"/>
                </a:solidFill>
              </a:rPr>
              <a:t>. They distribute into liver, kidney and adipose tissues.</a:t>
            </a:r>
          </a:p>
          <a:p>
            <a:pPr marL="442913" indent="-442913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500" b="1" i="1" u="sng" dirty="0">
                <a:solidFill>
                  <a:schemeClr val="tx1"/>
                </a:solidFill>
              </a:rPr>
              <a:t>Excretion </a:t>
            </a:r>
            <a:r>
              <a:rPr lang="en-US" sz="3500" dirty="0">
                <a:solidFill>
                  <a:schemeClr val="tx1"/>
                </a:solidFill>
              </a:rPr>
              <a:t>of metabolites occurs in the urine.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b="1" u="sng" dirty="0"/>
            </a:br>
            <a:r>
              <a:rPr lang="en-US" b="1" dirty="0"/>
              <a:t> 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4740275"/>
            <a:ext cx="21669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z="3600" b="1">
                <a:solidFill>
                  <a:srgbClr val="33CCFF"/>
                </a:solidFill>
              </a:rPr>
              <a:t>PATHOPHYSIOLOGY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Acetylcholine is a neurotransmitter found at:</a:t>
            </a:r>
          </a:p>
          <a:p>
            <a:pPr marL="395288" indent="-395288" algn="just">
              <a:defRPr/>
            </a:pPr>
            <a:r>
              <a:rPr lang="en-US" dirty="0">
                <a:solidFill>
                  <a:schemeClr val="tx1"/>
                </a:solidFill>
              </a:rPr>
              <a:t>1-Some nerve endings within CNS.</a:t>
            </a:r>
          </a:p>
          <a:p>
            <a:pPr marL="395288" indent="-395288" algn="just">
              <a:defRPr/>
            </a:pPr>
            <a:r>
              <a:rPr lang="en-US" dirty="0">
                <a:solidFill>
                  <a:schemeClr val="tx1"/>
                </a:solidFill>
              </a:rPr>
              <a:t>2-Skeletal neuromuscular Junction.</a:t>
            </a:r>
          </a:p>
          <a:p>
            <a:pPr marL="395288" indent="-395288" algn="just">
              <a:defRPr/>
            </a:pPr>
            <a:r>
              <a:rPr lang="en-US" dirty="0">
                <a:solidFill>
                  <a:schemeClr val="tx1"/>
                </a:solidFill>
              </a:rPr>
              <a:t>3-Both parasympathetic and sympathetic ganglion.</a:t>
            </a:r>
          </a:p>
          <a:p>
            <a:pPr marL="395288" indent="-395288" algn="just">
              <a:defRPr/>
            </a:pPr>
            <a:r>
              <a:rPr lang="en-US" dirty="0">
                <a:solidFill>
                  <a:schemeClr val="tx1"/>
                </a:solidFill>
              </a:rPr>
              <a:t>2-Terminal junctions of all postganglionic parasympathetic nerves.</a:t>
            </a:r>
          </a:p>
          <a:p>
            <a:pPr marL="341313" indent="-341313" algn="just">
              <a:defRPr/>
            </a:pPr>
            <a:r>
              <a:rPr lang="en-US" dirty="0">
                <a:solidFill>
                  <a:schemeClr val="tx1"/>
                </a:solidFill>
              </a:rPr>
              <a:t>3-Postganglionic sympathetic fibers to most sweat glands.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Under normal circumstances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5105400"/>
          </a:xfrm>
        </p:spPr>
        <p:txBody>
          <a:bodyPr/>
          <a:lstStyle/>
          <a:p>
            <a:pPr marL="225425" indent="-225425" algn="just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</a:rPr>
              <a:t>The vesicles containing </a:t>
            </a:r>
            <a:r>
              <a:rPr lang="en-US" sz="3600" b="1" dirty="0" err="1">
                <a:solidFill>
                  <a:srgbClr val="FF0000"/>
                </a:solidFill>
              </a:rPr>
              <a:t>ACh</a:t>
            </a:r>
            <a:r>
              <a:rPr lang="en-US" sz="3600" b="1" dirty="0">
                <a:solidFill>
                  <a:schemeClr val="tx1"/>
                </a:solidFill>
              </a:rPr>
              <a:t> rupture to release it and then binds to receptors leading to activation.</a:t>
            </a:r>
          </a:p>
          <a:p>
            <a:pPr marL="225425" indent="-225425" algn="just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sz="3600" b="1" dirty="0">
                <a:solidFill>
                  <a:schemeClr val="tx1"/>
                </a:solidFill>
              </a:rPr>
              <a:t>Normally, 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released by the axons is hydrolyzed immediately by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cholinesterases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into inactive fragments of choline and acetic acid after neurochemical transmission.</a:t>
            </a:r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8" indent="-109538" algn="just">
              <a:buFont typeface="Arial" pitchFamily="34" charset="0"/>
              <a:buChar char="•"/>
              <a:tabLst>
                <a:tab pos="177800" algn="l"/>
              </a:tabLst>
              <a:defRPr/>
            </a:pPr>
            <a:endParaRPr lang="en-US" dirty="0"/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153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b="1" u="sng" dirty="0">
                <a:solidFill>
                  <a:srgbClr val="FF0000"/>
                </a:solidFill>
              </a:rPr>
            </a:br>
            <a:r>
              <a:rPr lang="en-US" sz="4000" b="1" u="sng" dirty="0">
                <a:solidFill>
                  <a:srgbClr val="FF0000"/>
                </a:solidFill>
              </a:rPr>
              <a:t>In organophosphates (OPs)</a:t>
            </a:r>
            <a:br>
              <a:rPr lang="en-US" dirty="0">
                <a:solidFill>
                  <a:srgbClr val="FF0000"/>
                </a:solidFill>
              </a:rPr>
            </a:b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82000" cy="50292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3600" b="1" dirty="0">
                <a:solidFill>
                  <a:srgbClr val="FF0000"/>
                </a:solidFill>
              </a:rPr>
              <a:t> OPs</a:t>
            </a:r>
            <a:r>
              <a:rPr lang="en-US" sz="3600" b="1" dirty="0">
                <a:solidFill>
                  <a:schemeClr val="tx1"/>
                </a:solidFill>
              </a:rPr>
              <a:t> are </a:t>
            </a:r>
            <a:r>
              <a:rPr lang="en-US" sz="3600" b="1" u="sng" dirty="0">
                <a:solidFill>
                  <a:srgbClr val="002060"/>
                </a:solidFill>
              </a:rPr>
              <a:t>irreversible </a:t>
            </a:r>
            <a:r>
              <a:rPr lang="en-US" sz="3600" b="1" u="sng" dirty="0" err="1">
                <a:solidFill>
                  <a:srgbClr val="002060"/>
                </a:solidFill>
              </a:rPr>
              <a:t>anticholinesterase</a:t>
            </a:r>
            <a:r>
              <a:rPr lang="en-US" sz="3600" b="1" dirty="0">
                <a:solidFill>
                  <a:schemeClr val="tx1"/>
                </a:solidFill>
              </a:rPr>
              <a:t>. </a:t>
            </a:r>
          </a:p>
          <a:p>
            <a:pPr marL="463550" indent="-46355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3600" b="1" dirty="0">
                <a:solidFill>
                  <a:schemeClr val="tx1"/>
                </a:solidFill>
              </a:rPr>
              <a:t>The inhibition of the </a:t>
            </a:r>
            <a:r>
              <a:rPr lang="en-US" sz="3600" b="1" dirty="0" err="1">
                <a:solidFill>
                  <a:schemeClr val="tx1"/>
                </a:solidFill>
              </a:rPr>
              <a:t>acetylcholinesterase</a:t>
            </a:r>
            <a:r>
              <a:rPr lang="en-US" sz="3600" b="1" dirty="0">
                <a:solidFill>
                  <a:schemeClr val="tx1"/>
                </a:solidFill>
              </a:rPr>
              <a:t> enzyme occurred by </a:t>
            </a:r>
            <a:r>
              <a:rPr lang="en-US" sz="3600" b="1" dirty="0" err="1">
                <a:solidFill>
                  <a:schemeClr val="tx1"/>
                </a:solidFill>
              </a:rPr>
              <a:t>phosphorylation</a:t>
            </a:r>
            <a:r>
              <a:rPr lang="en-US" sz="3600" b="1" dirty="0">
                <a:solidFill>
                  <a:schemeClr val="tx1"/>
                </a:solidFill>
              </a:rPr>
              <a:t>, leading to the </a:t>
            </a:r>
            <a:r>
              <a:rPr lang="en-US" sz="3600" b="1" dirty="0">
                <a:solidFill>
                  <a:srgbClr val="FF0000"/>
                </a:solidFill>
              </a:rPr>
              <a:t>accumulation of acetylcholine </a:t>
            </a:r>
            <a:r>
              <a:rPr lang="en-US" sz="3600" b="1" dirty="0">
                <a:solidFill>
                  <a:schemeClr val="tx1"/>
                </a:solidFill>
              </a:rPr>
              <a:t>at cholinergic synapses that results in </a:t>
            </a:r>
            <a:r>
              <a:rPr lang="en-US" sz="3600" b="1" dirty="0">
                <a:solidFill>
                  <a:srgbClr val="002060"/>
                </a:solidFill>
              </a:rPr>
              <a:t>prolonged effect of acetylcholine</a:t>
            </a:r>
            <a:r>
              <a:rPr lang="en-US" sz="3600" b="1" dirty="0">
                <a:solidFill>
                  <a:schemeClr val="tx1"/>
                </a:solidFill>
              </a:rPr>
              <a:t> at a variety of neurotransmitter receptors. producing first </a:t>
            </a:r>
            <a:r>
              <a:rPr lang="en-US" sz="3600" b="1" dirty="0">
                <a:solidFill>
                  <a:srgbClr val="FF0000"/>
                </a:solidFill>
              </a:rPr>
              <a:t>stimulatory</a:t>
            </a:r>
            <a:r>
              <a:rPr lang="en-US" sz="3600" b="1" dirty="0">
                <a:solidFill>
                  <a:schemeClr val="tx1"/>
                </a:solidFill>
              </a:rPr>
              <a:t> and then </a:t>
            </a:r>
            <a:r>
              <a:rPr lang="en-US" sz="3600" b="1" dirty="0">
                <a:solidFill>
                  <a:srgbClr val="FF0000"/>
                </a:solidFill>
              </a:rPr>
              <a:t>inhibitory effects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7772400" cy="5715000"/>
          </a:xfrm>
        </p:spPr>
        <p:txBody>
          <a:bodyPr>
            <a:normAutofit/>
          </a:bodyPr>
          <a:lstStyle/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</a:rPr>
              <a:t>The inactivation of </a:t>
            </a:r>
            <a:r>
              <a:rPr lang="en-US" sz="3600" b="1" dirty="0">
                <a:solidFill>
                  <a:srgbClr val="FF0000"/>
                </a:solidFill>
              </a:rPr>
              <a:t>cholinesterase </a:t>
            </a:r>
            <a:r>
              <a:rPr lang="en-US" sz="3600" dirty="0">
                <a:solidFill>
                  <a:schemeClr val="tx1"/>
                </a:solidFill>
              </a:rPr>
              <a:t>enzymes by </a:t>
            </a:r>
            <a:r>
              <a:rPr lang="en-US" sz="3600" b="1" dirty="0">
                <a:solidFill>
                  <a:srgbClr val="00B050"/>
                </a:solidFill>
              </a:rPr>
              <a:t>OPs</a:t>
            </a:r>
            <a:r>
              <a:rPr lang="en-US" sz="3600" dirty="0">
                <a:solidFill>
                  <a:schemeClr val="tx1"/>
                </a:solidFill>
              </a:rPr>
              <a:t> occurs in several stages and becomes progressively irreversible after </a:t>
            </a:r>
            <a:r>
              <a:rPr lang="en-US" sz="3600" b="1" dirty="0">
                <a:solidFill>
                  <a:srgbClr val="FF0000"/>
                </a:solidFill>
              </a:rPr>
              <a:t>24 to 36 </a:t>
            </a:r>
            <a:r>
              <a:rPr lang="en-US" sz="3600" dirty="0">
                <a:solidFill>
                  <a:schemeClr val="tx1"/>
                </a:solidFill>
              </a:rPr>
              <a:t>hours and </a:t>
            </a:r>
            <a:r>
              <a:rPr lang="en-US" sz="3600" b="1" dirty="0">
                <a:solidFill>
                  <a:srgbClr val="FF0000"/>
                </a:solidFill>
              </a:rPr>
              <a:t>therefore it is the critical interval during </a:t>
            </a:r>
            <a:r>
              <a:rPr lang="en-US" sz="3600" dirty="0">
                <a:solidFill>
                  <a:schemeClr val="tx1"/>
                </a:solidFill>
              </a:rPr>
              <a:t>which the antidote can reverse the process. If the antidote is not administered, the OP-</a:t>
            </a:r>
            <a:r>
              <a:rPr lang="en-US" sz="3600" dirty="0" err="1">
                <a:solidFill>
                  <a:schemeClr val="tx1"/>
                </a:solidFill>
              </a:rPr>
              <a:t>AChE</a:t>
            </a:r>
            <a:r>
              <a:rPr lang="en-US" sz="3600" dirty="0">
                <a:solidFill>
                  <a:schemeClr val="tx1"/>
                </a:solidFill>
              </a:rPr>
              <a:t> bond becomes permanent. This process is known as </a:t>
            </a:r>
            <a:r>
              <a:rPr lang="en-US" sz="3600" b="1" dirty="0">
                <a:solidFill>
                  <a:srgbClr val="C00000"/>
                </a:solidFill>
              </a:rPr>
              <a:t>aging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br>
              <a:rPr lang="en-US" sz="3600"/>
            </a:br>
            <a:r>
              <a:rPr lang="en-US" sz="3600" b="1">
                <a:solidFill>
                  <a:srgbClr val="FF0000"/>
                </a:solidFill>
              </a:rPr>
              <a:t>In human beings, there are two principal cholinesterases which are: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77200" cy="5181600"/>
          </a:xfrm>
        </p:spPr>
        <p:txBody>
          <a:bodyPr>
            <a:normAutofit lnSpcReduction="10000"/>
          </a:bodyPr>
          <a:lstStyle/>
          <a:p>
            <a:pPr marL="341313" indent="-341313" algn="just"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lang="en-US" sz="4000" b="1" dirty="0">
                <a:solidFill>
                  <a:srgbClr val="7030A0"/>
                </a:solidFill>
              </a:rPr>
              <a:t>RBC or true cholinesterase (</a:t>
            </a:r>
            <a:r>
              <a:rPr lang="en-US" sz="4000" b="1" dirty="0" err="1">
                <a:solidFill>
                  <a:srgbClr val="7030A0"/>
                </a:solidFill>
              </a:rPr>
              <a:t>acetylcholinesterase</a:t>
            </a:r>
            <a:r>
              <a:rPr lang="en-US" sz="4000" b="1" dirty="0">
                <a:solidFill>
                  <a:srgbClr val="7030A0"/>
                </a:solidFill>
              </a:rPr>
              <a:t>)</a:t>
            </a:r>
            <a:r>
              <a:rPr lang="en-US" sz="4000" dirty="0">
                <a:solidFill>
                  <a:schemeClr val="tx1"/>
                </a:solidFill>
              </a:rPr>
              <a:t> which is present in human </a:t>
            </a:r>
            <a:r>
              <a:rPr lang="en-US" sz="4000" dirty="0">
                <a:solidFill>
                  <a:srgbClr val="C00000"/>
                </a:solidFill>
              </a:rPr>
              <a:t>red blood cells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>
                <a:solidFill>
                  <a:srgbClr val="C00000"/>
                </a:solidFill>
              </a:rPr>
              <a:t>nervous tissues </a:t>
            </a:r>
            <a:r>
              <a:rPr lang="en-US" sz="4000" dirty="0">
                <a:solidFill>
                  <a:schemeClr val="tx1"/>
                </a:solidFill>
              </a:rPr>
              <a:t>and </a:t>
            </a:r>
            <a:r>
              <a:rPr lang="en-US" sz="4000" dirty="0">
                <a:solidFill>
                  <a:srgbClr val="C00000"/>
                </a:solidFill>
              </a:rPr>
              <a:t>skeletal muscles.</a:t>
            </a:r>
          </a:p>
          <a:p>
            <a:pPr marL="341313" indent="-341313" algn="just"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lang="en-US" sz="4000" b="1" dirty="0">
                <a:solidFill>
                  <a:srgbClr val="7030A0"/>
                </a:solidFill>
              </a:rPr>
              <a:t>Serum or plasma cholinesterase (</a:t>
            </a:r>
            <a:r>
              <a:rPr lang="en-US" sz="4000" b="1" dirty="0" err="1">
                <a:solidFill>
                  <a:srgbClr val="7030A0"/>
                </a:solidFill>
              </a:rPr>
              <a:t>pseudocholinesterase</a:t>
            </a:r>
            <a:r>
              <a:rPr lang="en-US" sz="4000" b="1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chemeClr val="tx1"/>
                </a:solidFill>
              </a:rPr>
              <a:t>which is present in </a:t>
            </a:r>
            <a:r>
              <a:rPr lang="en-US" sz="4000" dirty="0">
                <a:solidFill>
                  <a:srgbClr val="C00000"/>
                </a:solidFill>
              </a:rPr>
              <a:t>human plasma </a:t>
            </a:r>
            <a:r>
              <a:rPr lang="en-US" sz="4000" dirty="0">
                <a:solidFill>
                  <a:schemeClr val="tx1"/>
                </a:solidFill>
              </a:rPr>
              <a:t>and in the </a:t>
            </a:r>
            <a:r>
              <a:rPr lang="en-US" sz="4000" dirty="0">
                <a:solidFill>
                  <a:srgbClr val="C00000"/>
                </a:solidFill>
              </a:rPr>
              <a:t>liver.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5300" b="1" dirty="0">
                <a:solidFill>
                  <a:srgbClr val="FF0000"/>
                </a:solidFill>
              </a:rPr>
              <a:t>Pesticides (Part I)</a:t>
            </a:r>
            <a:br>
              <a:rPr lang="en-US" sz="4800" dirty="0">
                <a:solidFill>
                  <a:srgbClr val="FF0000"/>
                </a:solidFill>
              </a:rPr>
            </a:br>
            <a:endParaRPr lang="ar-EG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9248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B050"/>
                </a:solidFill>
              </a:rPr>
              <a:t>Professor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rgbClr val="00B0F0"/>
                </a:solidFill>
              </a:rPr>
              <a:t>Abeer Abdelwahab Sharaf-</a:t>
            </a:r>
            <a:r>
              <a:rPr lang="en-US" sz="4400" b="1" dirty="0" err="1">
                <a:solidFill>
                  <a:srgbClr val="00B0F0"/>
                </a:solidFill>
              </a:rPr>
              <a:t>Eldin</a:t>
            </a:r>
            <a:endParaRPr lang="en-US" sz="4400" b="1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Professor of Forensic Medicine and Toxicology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Benha Faculty of medicine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rgbClr val="FF33CC"/>
                </a:solidFill>
              </a:rPr>
              <a:t>2020-2021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181600"/>
            <a:ext cx="1752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981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914400" indent="-914400" algn="just"/>
            <a:r>
              <a:rPr lang="en-US" sz="3200" b="1" dirty="0">
                <a:solidFill>
                  <a:srgbClr val="C00000"/>
                </a:solidFill>
              </a:rPr>
              <a:t>N.B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  <a:r>
              <a:rPr lang="en-US" sz="3200" b="1" dirty="0">
                <a:solidFill>
                  <a:srgbClr val="C00000"/>
                </a:solidFill>
              </a:rPr>
              <a:t>After binding of OP compound and acetyl cholinesterase, the enzyme can undergo one of the following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3088" indent="-573088" algn="just">
              <a:defRPr/>
            </a:pPr>
            <a:endParaRPr lang="en-US" sz="3600" b="1" dirty="0">
              <a:solidFill>
                <a:schemeClr val="tx1"/>
              </a:solidFill>
            </a:endParaRPr>
          </a:p>
          <a:p>
            <a:pPr marL="573088" indent="-573088" algn="just">
              <a:defRPr/>
            </a:pPr>
            <a:r>
              <a:rPr lang="en-US" sz="3600" b="1" dirty="0">
                <a:solidFill>
                  <a:schemeClr val="tx1"/>
                </a:solidFill>
              </a:rPr>
              <a:t>1- Reactivation by a strong </a:t>
            </a:r>
            <a:r>
              <a:rPr lang="en-US" sz="3600" b="1" dirty="0" err="1">
                <a:solidFill>
                  <a:schemeClr val="tx1"/>
                </a:solidFill>
              </a:rPr>
              <a:t>nucleophile</a:t>
            </a:r>
            <a:r>
              <a:rPr lang="en-US" sz="3600" b="1" dirty="0">
                <a:solidFill>
                  <a:schemeClr val="tx1"/>
                </a:solidFill>
              </a:rPr>
              <a:t> like </a:t>
            </a:r>
            <a:r>
              <a:rPr lang="en-US" sz="3600" b="1" dirty="0" err="1">
                <a:solidFill>
                  <a:schemeClr val="tx1"/>
                </a:solidFill>
              </a:rPr>
              <a:t>pralidoxime</a:t>
            </a:r>
            <a:r>
              <a:rPr lang="en-US" sz="3600" b="1" dirty="0">
                <a:solidFill>
                  <a:schemeClr val="tx1"/>
                </a:solidFill>
              </a:rPr>
              <a:t> (specific antidote). </a:t>
            </a:r>
          </a:p>
          <a:p>
            <a:pPr marL="395288" indent="-395288" algn="just">
              <a:defRPr/>
            </a:pPr>
            <a:r>
              <a:rPr lang="en-US" sz="3600" b="1" dirty="0">
                <a:solidFill>
                  <a:schemeClr val="tx1"/>
                </a:solidFill>
              </a:rPr>
              <a:t>2-</a:t>
            </a:r>
            <a:r>
              <a:rPr lang="en-US" sz="3600" b="1" dirty="0">
                <a:solidFill>
                  <a:srgbClr val="FF0000"/>
                </a:solidFill>
              </a:rPr>
              <a:t>Aging</a:t>
            </a:r>
            <a:r>
              <a:rPr lang="en-US" sz="3600" b="1" dirty="0">
                <a:solidFill>
                  <a:schemeClr val="tx1"/>
                </a:solidFill>
              </a:rPr>
              <a:t>, which involve biochemical changes that stabilizes the inactivated </a:t>
            </a:r>
            <a:r>
              <a:rPr lang="en-US" sz="3600" b="1" dirty="0" err="1">
                <a:solidFill>
                  <a:schemeClr val="tx1"/>
                </a:solidFill>
              </a:rPr>
              <a:t>phosphorylated</a:t>
            </a:r>
            <a:r>
              <a:rPr lang="en-US" sz="3600" b="1" dirty="0">
                <a:solidFill>
                  <a:schemeClr val="tx1"/>
                </a:solidFill>
              </a:rPr>
              <a:t> molecule.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/>
            <a:endParaRPr lang="ar-EG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3152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Organophosphate insecticide poisoning in human can produce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48600" cy="5181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</a:rPr>
              <a:t>1-Acute toxicity.</a:t>
            </a:r>
          </a:p>
          <a:p>
            <a:pPr marL="465138" indent="-40481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</a:rPr>
              <a:t>2-An intermediate syndrome with weakness.</a:t>
            </a:r>
          </a:p>
          <a:p>
            <a:pPr marL="627063" indent="-627063" algn="just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3-Organophosphate-Induced Delayed </a:t>
            </a:r>
            <a:r>
              <a:rPr lang="en-US" sz="4000" b="1" dirty="0" err="1">
                <a:solidFill>
                  <a:schemeClr val="tx1"/>
                </a:solidFill>
              </a:rPr>
              <a:t>Polyneuropathy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(OPIDP).</a:t>
            </a:r>
          </a:p>
          <a:p>
            <a:pPr marL="627063" indent="-627063" algn="just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4- Chronic toxicity.</a:t>
            </a:r>
          </a:p>
          <a:p>
            <a:pPr marL="627063" indent="-627063" algn="just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chemeClr val="tx1"/>
              </a:solidFill>
            </a:endParaRPr>
          </a:p>
          <a:p>
            <a:pPr marL="627063" indent="-627063" algn="just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</a:rPr>
              <a:t>Clinical presentation of acute poisoning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7244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395288" indent="-395288" algn="just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3600" b="1" dirty="0">
                <a:solidFill>
                  <a:schemeClr val="tx1"/>
                </a:solidFill>
              </a:rPr>
              <a:t> Central nervous system.</a:t>
            </a:r>
          </a:p>
          <a:p>
            <a:pPr marL="395288" indent="-395288" algn="just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3600" b="1" dirty="0">
                <a:solidFill>
                  <a:schemeClr val="tx1"/>
                </a:solidFill>
              </a:rPr>
              <a:t>Peripheral nervous system.</a:t>
            </a:r>
          </a:p>
          <a:p>
            <a:pPr marL="341313" indent="17780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804863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1- </a:t>
            </a:r>
            <a:r>
              <a:rPr lang="en-US" b="1" dirty="0" err="1">
                <a:solidFill>
                  <a:schemeClr val="tx1"/>
                </a:solidFill>
              </a:rPr>
              <a:t>Muscarinic</a:t>
            </a:r>
            <a:r>
              <a:rPr lang="en-US" b="1" dirty="0">
                <a:solidFill>
                  <a:schemeClr val="tx1"/>
                </a:solidFill>
              </a:rPr>
              <a:t> effects.</a:t>
            </a:r>
          </a:p>
          <a:p>
            <a:pPr marL="914400" indent="-395288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804863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2-Nicotinic effects: stimulation of </a:t>
            </a:r>
            <a:r>
              <a:rPr lang="en-US" b="1" dirty="0" err="1">
                <a:solidFill>
                  <a:schemeClr val="tx1"/>
                </a:solidFill>
              </a:rPr>
              <a:t>nicotinc</a:t>
            </a:r>
            <a:r>
              <a:rPr lang="en-US" b="1" dirty="0">
                <a:solidFill>
                  <a:schemeClr val="tx1"/>
                </a:solidFill>
              </a:rPr>
              <a:t> receptors causes release of adrenaline and </a:t>
            </a:r>
            <a:r>
              <a:rPr lang="en-US" b="1" dirty="0" err="1">
                <a:solidFill>
                  <a:schemeClr val="tx1"/>
                </a:solidFill>
              </a:rPr>
              <a:t>noradrenaline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Clinical Picture</a:t>
            </a:r>
            <a:br>
              <a:rPr lang="en-US" dirty="0">
                <a:solidFill>
                  <a:srgbClr val="FF0000"/>
                </a:solidFill>
              </a:rPr>
            </a:b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77200" cy="518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CNS manifestations</a:t>
            </a:r>
          </a:p>
          <a:p>
            <a:pPr marL="688975" indent="-4635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</a:rPr>
              <a:t>Stimulant effects: </a:t>
            </a:r>
            <a:r>
              <a:rPr lang="en-US" sz="4000" dirty="0">
                <a:solidFill>
                  <a:schemeClr val="tx1"/>
                </a:solidFill>
              </a:rPr>
              <a:t>anxiety, restlessness, confusion, delirium, hallucination, tremors  and rarely seizures.</a:t>
            </a:r>
          </a:p>
          <a:p>
            <a:pPr marL="688975" indent="-59690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b="1" dirty="0">
                <a:solidFill>
                  <a:srgbClr val="FF0066"/>
                </a:solidFill>
              </a:rPr>
              <a:t>Depressed effects: </a:t>
            </a:r>
            <a:r>
              <a:rPr lang="en-US" sz="4000" dirty="0">
                <a:solidFill>
                  <a:schemeClr val="tx1"/>
                </a:solidFill>
              </a:rPr>
              <a:t>coma, depression of respiratory and circulatory centers.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err="1">
                <a:solidFill>
                  <a:srgbClr val="FF0000"/>
                </a:solidFill>
              </a:rPr>
              <a:t>Muscarinic</a:t>
            </a:r>
            <a:r>
              <a:rPr lang="en-US" b="1" i="1" dirty="0">
                <a:solidFill>
                  <a:srgbClr val="FF0000"/>
                </a:solidFill>
              </a:rPr>
              <a:t> manifestations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077200" cy="5410200"/>
          </a:xfrm>
        </p:spPr>
        <p:txBody>
          <a:bodyPr rtlCol="0">
            <a:normAutofit fontScale="85000" lnSpcReduction="10000"/>
          </a:bodyPr>
          <a:lstStyle/>
          <a:p>
            <a:pPr marL="274638" indent="-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1-GIT:</a:t>
            </a:r>
            <a:r>
              <a:rPr lang="en-US" dirty="0">
                <a:solidFill>
                  <a:schemeClr val="tx1"/>
                </a:solidFill>
              </a:rPr>
              <a:t> anorexia, nausea, vomiting, intestinal cramps, diarrhea.</a:t>
            </a:r>
          </a:p>
          <a:p>
            <a:pPr marL="274638" indent="-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2-Cardiovascular system</a:t>
            </a:r>
            <a:r>
              <a:rPr lang="en-US" dirty="0">
                <a:solidFill>
                  <a:schemeClr val="tx1"/>
                </a:solidFill>
              </a:rPr>
              <a:t>: hypotension and bradycardia.</a:t>
            </a:r>
            <a:endParaRPr lang="en-US" b="1" dirty="0">
              <a:solidFill>
                <a:schemeClr val="tx1"/>
              </a:solidFill>
            </a:endParaRPr>
          </a:p>
          <a:p>
            <a:pPr marL="274638" indent="-182563" algn="just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3-Respiratory system</a:t>
            </a:r>
            <a:r>
              <a:rPr lang="en-US" dirty="0">
                <a:solidFill>
                  <a:schemeClr val="tx1"/>
                </a:solidFill>
              </a:rPr>
              <a:t>: Dyspnea, wheezes due to bronchospasm and pulmonary edema due to increased bronchial secretion (bronchorrhea). Pulmonary edema can lead to hypoxia and tachycardia</a:t>
            </a:r>
            <a:r>
              <a:rPr lang="en-US" dirty="0"/>
              <a:t>.</a:t>
            </a:r>
          </a:p>
          <a:p>
            <a:pPr marL="274638" indent="-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4-Salivary, sweet and lacrimal glands</a:t>
            </a:r>
            <a:r>
              <a:rPr lang="en-US" dirty="0">
                <a:solidFill>
                  <a:schemeClr val="tx1"/>
                </a:solidFill>
              </a:rPr>
              <a:t>: increased saliva, sweating and lacrimation.</a:t>
            </a:r>
          </a:p>
          <a:p>
            <a:pPr marL="274638" indent="-182563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4-Ocular signs</a:t>
            </a:r>
            <a:r>
              <a:rPr lang="en-US" dirty="0">
                <a:solidFill>
                  <a:schemeClr val="tx1"/>
                </a:solidFill>
              </a:rPr>
              <a:t>: miosis and blurred vision, due to cholinergic effect on the papillary constrictors and ciliary body.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82000" cy="601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N.B.1</a:t>
            </a:r>
            <a:r>
              <a:rPr lang="en-US" sz="4000" dirty="0"/>
              <a:t> The </a:t>
            </a:r>
            <a:r>
              <a:rPr lang="en-US" sz="4000" dirty="0" err="1"/>
              <a:t>muscarinic</a:t>
            </a:r>
            <a:r>
              <a:rPr lang="en-US" sz="4000" dirty="0"/>
              <a:t> signs can be remembered by use of the following mnemonic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</a:rPr>
              <a:t>SLUDGE(M)/BBB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4000" dirty="0"/>
              <a:t>alivation,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S</a:t>
            </a:r>
            <a:r>
              <a:rPr lang="en-US" sz="4000" dirty="0"/>
              <a:t>weating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4000" dirty="0" err="1"/>
              <a:t>acrimation</a:t>
            </a:r>
            <a:r>
              <a:rPr lang="en-US" sz="4000" dirty="0"/>
              <a:t>,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en-US" sz="4000" dirty="0"/>
              <a:t>rination,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4000" dirty="0"/>
              <a:t>iarrhea,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sz="4000" dirty="0"/>
              <a:t>astric upset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4000" dirty="0"/>
              <a:t>mesis, </a:t>
            </a:r>
            <a:r>
              <a:rPr lang="en-US" sz="4000" b="1" dirty="0" err="1">
                <a:solidFill>
                  <a:srgbClr val="0070C0"/>
                </a:solidFill>
              </a:rPr>
              <a:t>M</a:t>
            </a:r>
            <a:r>
              <a:rPr lang="en-US" sz="4000" dirty="0" err="1"/>
              <a:t>iosis</a:t>
            </a:r>
            <a:r>
              <a:rPr lang="en-US" sz="4000" dirty="0"/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4000" dirty="0" err="1"/>
              <a:t>ronchorrhea</a:t>
            </a:r>
            <a:r>
              <a:rPr lang="en-US" sz="4000" dirty="0"/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4000" dirty="0" err="1"/>
              <a:t>ronchospasm</a:t>
            </a:r>
            <a:r>
              <a:rPr lang="en-US" sz="4000" dirty="0"/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4000" dirty="0" err="1"/>
              <a:t>radycardia</a:t>
            </a:r>
            <a:r>
              <a:rPr lang="en-US" sz="4000" dirty="0"/>
              <a:t>.</a:t>
            </a:r>
            <a:endParaRPr lang="ar-E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76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Nicotinic effects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7543800" cy="5029200"/>
          </a:xfrm>
        </p:spPr>
        <p:txBody>
          <a:bodyPr rtlCol="0">
            <a:normAutofit/>
          </a:bodyPr>
          <a:lstStyle/>
          <a:p>
            <a:pPr marL="365125" indent="-3651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1-Somatic motor stimulation: </a:t>
            </a:r>
            <a:r>
              <a:rPr lang="en-US" sz="3600" dirty="0">
                <a:solidFill>
                  <a:schemeClr val="tx1"/>
                </a:solidFill>
              </a:rPr>
              <a:t>Muscle fasciculation, cramps and muscle weakness, followed by paralysis and areflexia due to excessive stimulation at neuromuscular junction.</a:t>
            </a:r>
          </a:p>
          <a:p>
            <a:pPr marL="365125" indent="-3651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365125" indent="-3651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2-Sympathetic stimulation: </a:t>
            </a:r>
            <a:r>
              <a:rPr lang="en-US" sz="3600" dirty="0">
                <a:solidFill>
                  <a:schemeClr val="tx1"/>
                </a:solidFill>
              </a:rPr>
              <a:t>tachycardia and hypertension.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17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854075" indent="-854075" algn="l" eaLnBrk="1" fontAlgn="auto" hangingPunct="1">
              <a:spcAft>
                <a:spcPts val="0"/>
              </a:spcAft>
              <a:tabLst>
                <a:tab pos="749300" algn="l"/>
              </a:tabLst>
              <a:defRPr/>
            </a:pPr>
            <a:r>
              <a:rPr lang="en-US" sz="3600" b="1" dirty="0"/>
              <a:t>N.B.2</a:t>
            </a:r>
            <a:r>
              <a:rPr lang="en-US" sz="3600" dirty="0"/>
              <a:t>:Stimulation of nicotinic receptors causes release of adrenaline and nor-adrenaline, producing symptoms best remembered with the mnemonic: </a:t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MATCH</a:t>
            </a:r>
            <a:br>
              <a:rPr lang="en-US" sz="3600" dirty="0"/>
            </a:br>
            <a:r>
              <a:rPr lang="en-US" sz="3600" dirty="0"/>
              <a:t>1- </a:t>
            </a: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dirty="0"/>
              <a:t>uscle weakness and fasciculation.</a:t>
            </a:r>
            <a:br>
              <a:rPr lang="en-US" sz="3600" dirty="0"/>
            </a:br>
            <a:r>
              <a:rPr lang="en-US" sz="3600" dirty="0"/>
              <a:t>2- 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/>
              <a:t>drenal medulla activity increase.</a:t>
            </a:r>
            <a:br>
              <a:rPr lang="en-US" sz="3600" dirty="0"/>
            </a:br>
            <a:r>
              <a:rPr lang="en-US" sz="3600" dirty="0"/>
              <a:t>3- </a:t>
            </a:r>
            <a:r>
              <a:rPr lang="en-US" sz="3600" b="1" dirty="0">
                <a:solidFill>
                  <a:srgbClr val="FF0000"/>
                </a:solidFill>
              </a:rPr>
              <a:t>T</a:t>
            </a:r>
            <a:r>
              <a:rPr lang="en-US" sz="3600" dirty="0"/>
              <a:t>achycardia.</a:t>
            </a:r>
            <a:br>
              <a:rPr lang="en-US" sz="3600" dirty="0"/>
            </a:br>
            <a:r>
              <a:rPr lang="en-US" sz="3600" dirty="0"/>
              <a:t>4-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dirty="0"/>
              <a:t>ramping of skeletal muscles.</a:t>
            </a:r>
            <a:br>
              <a:rPr lang="en-US" sz="3600" dirty="0"/>
            </a:br>
            <a:r>
              <a:rPr lang="en-US" sz="3600" dirty="0"/>
              <a:t>5- 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dirty="0"/>
              <a:t>ypertension.</a:t>
            </a:r>
            <a:endParaRPr lang="ar-EG" sz="3600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FF0000"/>
                </a:solidFill>
              </a:rPr>
              <a:t>Mechanism of death</a:t>
            </a:r>
            <a:endParaRPr lang="ar-EG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848600" cy="4953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B050"/>
                </a:solidFill>
              </a:rPr>
              <a:t>Death occurs secondary to respiratory arrest caused by:</a:t>
            </a:r>
          </a:p>
          <a:p>
            <a:pPr marL="365125" indent="-3651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1-CNS depression (</a:t>
            </a:r>
            <a:r>
              <a:rPr lang="en-US" sz="4000" b="1" dirty="0">
                <a:solidFill>
                  <a:srgbClr val="C00000"/>
                </a:solidFill>
              </a:rPr>
              <a:t>CNS action</a:t>
            </a:r>
            <a:r>
              <a:rPr lang="en-US" sz="4000" dirty="0">
                <a:solidFill>
                  <a:schemeClr val="tx1"/>
                </a:solidFill>
              </a:rPr>
              <a:t>).</a:t>
            </a:r>
          </a:p>
          <a:p>
            <a:pPr marL="365125" indent="-3651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2-Respiratory muscular weakness and paralysis (</a:t>
            </a:r>
            <a:r>
              <a:rPr lang="en-US" sz="4000" b="1" dirty="0">
                <a:solidFill>
                  <a:srgbClr val="C00000"/>
                </a:solidFill>
              </a:rPr>
              <a:t>nicotinic action</a:t>
            </a:r>
            <a:r>
              <a:rPr lang="en-US" sz="4000" dirty="0">
                <a:solidFill>
                  <a:schemeClr val="tx1"/>
                </a:solidFill>
              </a:rPr>
              <a:t>).</a:t>
            </a:r>
          </a:p>
          <a:p>
            <a:pPr marL="365125" indent="-3651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3-Excessive bronchial secretion and </a:t>
            </a:r>
            <a:r>
              <a:rPr lang="en-US" sz="4000" dirty="0" err="1">
                <a:solidFill>
                  <a:schemeClr val="tx1"/>
                </a:solidFill>
              </a:rPr>
              <a:t>bronchospasm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en-US" sz="4000" b="1" dirty="0" err="1">
                <a:solidFill>
                  <a:srgbClr val="C00000"/>
                </a:solidFill>
              </a:rPr>
              <a:t>muscarinic</a:t>
            </a:r>
            <a:r>
              <a:rPr lang="en-US" sz="4000" b="1" dirty="0">
                <a:solidFill>
                  <a:srgbClr val="C00000"/>
                </a:solidFill>
              </a:rPr>
              <a:t> action</a:t>
            </a:r>
            <a:r>
              <a:rPr lang="en-US" sz="4000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/>
              <a:t>Learning objectives</a:t>
            </a:r>
            <a:endParaRPr lang="ar-EG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305800" cy="57150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By the end of this presentation, participants should 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able to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265113" indent="-265113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Describe the symptoms of patients presenting with pesticides poisoning.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Explain the mechanisms of toxicity for pesticides.</a:t>
            </a:r>
          </a:p>
          <a:p>
            <a:pPr marL="176213" indent="-176213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Explain the mechanisms of action for atropine and </a:t>
            </a:r>
            <a:r>
              <a:rPr lang="en-US" b="1" dirty="0" err="1">
                <a:solidFill>
                  <a:schemeClr val="tx1"/>
                </a:solidFill>
              </a:rPr>
              <a:t>pralidoxime</a:t>
            </a:r>
            <a:r>
              <a:rPr lang="en-US" b="1" dirty="0">
                <a:solidFill>
                  <a:schemeClr val="tx1"/>
                </a:solidFill>
              </a:rPr>
              <a:t> as </a:t>
            </a:r>
            <a:r>
              <a:rPr lang="en-US" b="1" dirty="0" err="1">
                <a:solidFill>
                  <a:schemeClr val="tx1"/>
                </a:solidFill>
              </a:rPr>
              <a:t>antidots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176213" indent="-176213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</a:rPr>
              <a:t>Recommend a </a:t>
            </a:r>
            <a:r>
              <a:rPr lang="en-US" b="1" dirty="0" err="1">
                <a:solidFill>
                  <a:schemeClr val="tx1"/>
                </a:solidFill>
              </a:rPr>
              <a:t>pharmaco</a:t>
            </a:r>
            <a:r>
              <a:rPr lang="en-US" b="1" dirty="0">
                <a:solidFill>
                  <a:schemeClr val="tx1"/>
                </a:solidFill>
              </a:rPr>
              <a:t>-therapeutic regimen for patients presenting with pesticides poisoning.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Diagnosis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305800" cy="6172200"/>
          </a:xfrm>
        </p:spPr>
        <p:txBody>
          <a:bodyPr rtlCol="0">
            <a:normAutofit/>
          </a:bodyPr>
          <a:lstStyle/>
          <a:p>
            <a:pPr marL="355600" indent="-3556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err="1">
                <a:solidFill>
                  <a:schemeClr val="tx1"/>
                </a:solidFill>
              </a:rPr>
              <a:t>i</a:t>
            </a:r>
            <a:r>
              <a:rPr lang="en-US" b="1" i="1" dirty="0">
                <a:solidFill>
                  <a:schemeClr val="tx1"/>
                </a:solidFill>
              </a:rPr>
              <a:t>- History:</a:t>
            </a:r>
            <a:r>
              <a:rPr lang="en-US" dirty="0">
                <a:solidFill>
                  <a:schemeClr val="tx1"/>
                </a:solidFill>
              </a:rPr>
              <a:t> patient may give history of</a:t>
            </a:r>
          </a:p>
          <a:p>
            <a:pPr marL="519113" indent="-519113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schemeClr val="tx1"/>
                </a:solidFill>
              </a:rPr>
              <a:t>working with agricultural chemicals in a closed space, exposing the skin to these chemicals or ingesting a compound suspected or known to be insecticide. </a:t>
            </a:r>
          </a:p>
          <a:p>
            <a:pPr marL="573088" indent="-573088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schemeClr val="tx1"/>
                </a:solidFill>
              </a:rPr>
              <a:t>Epidemics occur with contaminated food products or terrorist activity.</a:t>
            </a:r>
            <a:endParaRPr lang="en-US" sz="3600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C2D56-9133-4A4A-AF8C-8FD1C285D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26" y="4484412"/>
            <a:ext cx="2778074" cy="1916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229600" cy="990601"/>
          </a:xfrm>
        </p:spPr>
        <p:txBody>
          <a:bodyPr/>
          <a:lstStyle/>
          <a:p>
            <a:pPr algn="just"/>
            <a:br>
              <a:rPr lang="en-US" b="1" i="1" dirty="0"/>
            </a:br>
            <a:r>
              <a:rPr lang="en-US" b="1" i="1" dirty="0"/>
              <a:t>ii-</a:t>
            </a:r>
            <a:r>
              <a:rPr lang="en-US" sz="3200" b="1" i="1" dirty="0"/>
              <a:t>Clinical picture</a:t>
            </a:r>
            <a:r>
              <a:rPr lang="en-US" sz="3200" i="1" dirty="0"/>
              <a:t> </a:t>
            </a:r>
            <a:r>
              <a:rPr lang="en-US" sz="3200" b="1" i="1" dirty="0"/>
              <a:t>and proper physical examination.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82000" cy="5257800"/>
          </a:xfrm>
        </p:spPr>
        <p:txBody>
          <a:bodyPr/>
          <a:lstStyle/>
          <a:p>
            <a:pPr marL="463550" lvl="0" indent="-463550" algn="just">
              <a:buFont typeface="Wingdings" pitchFamily="2" charset="2"/>
              <a:buChar char="Ø"/>
            </a:pPr>
            <a:r>
              <a:rPr lang="en-US" sz="3600" b="1" i="1" dirty="0">
                <a:solidFill>
                  <a:srgbClr val="FF0000"/>
                </a:solidFill>
              </a:rPr>
              <a:t>Miosis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and </a:t>
            </a:r>
            <a:r>
              <a:rPr lang="en-US" sz="3600" b="1" i="1" dirty="0">
                <a:solidFill>
                  <a:srgbClr val="FF0000"/>
                </a:solidFill>
              </a:rPr>
              <a:t>muscle fasciculations </a:t>
            </a:r>
            <a:r>
              <a:rPr lang="en-US" sz="3600" b="1" dirty="0">
                <a:solidFill>
                  <a:schemeClr val="tx1"/>
                </a:solidFill>
              </a:rPr>
              <a:t>are </a:t>
            </a:r>
            <a:r>
              <a:rPr lang="en-US" sz="3600" b="1" dirty="0">
                <a:solidFill>
                  <a:srgbClr val="0070C0"/>
                </a:solidFill>
              </a:rPr>
              <a:t>frequent and reliable indicators </a:t>
            </a:r>
            <a:r>
              <a:rPr lang="en-US" sz="3600" b="1" dirty="0">
                <a:solidFill>
                  <a:schemeClr val="tx1"/>
                </a:solidFill>
              </a:rPr>
              <a:t>of OPs toxicity. Also, garlic-like odor may be noted on breath.</a:t>
            </a:r>
          </a:p>
          <a:p>
            <a:pPr marL="463550" indent="-463550"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Typically, the patient presents </a:t>
            </a:r>
            <a:r>
              <a:rPr lang="en-US" sz="3600" b="1" dirty="0">
                <a:solidFill>
                  <a:srgbClr val="FF0000"/>
                </a:solidFill>
              </a:rPr>
              <a:t>anxious </a:t>
            </a:r>
            <a:r>
              <a:rPr lang="en-US" sz="3600" b="1" dirty="0">
                <a:solidFill>
                  <a:schemeClr val="tx1"/>
                </a:solidFill>
              </a:rPr>
              <a:t>and </a:t>
            </a:r>
            <a:r>
              <a:rPr lang="en-US" sz="3600" b="1" dirty="0">
                <a:solidFill>
                  <a:srgbClr val="FF0000"/>
                </a:solidFill>
              </a:rPr>
              <a:t>diaphoretic</a:t>
            </a:r>
            <a:r>
              <a:rPr lang="en-US" sz="3600" b="1" dirty="0">
                <a:solidFill>
                  <a:schemeClr val="tx1"/>
                </a:solidFill>
              </a:rPr>
              <a:t>, with </a:t>
            </a:r>
            <a:r>
              <a:rPr lang="en-US" sz="3600" b="1" dirty="0">
                <a:solidFill>
                  <a:srgbClr val="FF0000"/>
                </a:solidFill>
              </a:rPr>
              <a:t>excessive salivation</a:t>
            </a:r>
            <a:r>
              <a:rPr lang="en-US" sz="3600" b="1" dirty="0">
                <a:solidFill>
                  <a:schemeClr val="tx1"/>
                </a:solidFill>
              </a:rPr>
              <a:t>,  </a:t>
            </a:r>
            <a:r>
              <a:rPr lang="en-US" sz="3600" b="1" dirty="0">
                <a:solidFill>
                  <a:srgbClr val="FF0000"/>
                </a:solidFill>
              </a:rPr>
              <a:t>miosis</a:t>
            </a:r>
            <a:r>
              <a:rPr lang="en-US" sz="3600" b="1" dirty="0">
                <a:solidFill>
                  <a:schemeClr val="tx1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tachycardia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  <a:p>
            <a:pPr marL="463550" indent="-463550" algn="just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Copious </a:t>
            </a:r>
            <a:r>
              <a:rPr lang="en-US" sz="3600" b="1" dirty="0">
                <a:solidFill>
                  <a:srgbClr val="FF0000"/>
                </a:solidFill>
              </a:rPr>
              <a:t>vomiting</a:t>
            </a:r>
            <a:r>
              <a:rPr lang="en-US" sz="3600" b="1" dirty="0">
                <a:solidFill>
                  <a:schemeClr val="tx1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diarrhea</a:t>
            </a:r>
            <a:r>
              <a:rPr lang="en-US" sz="3600" b="1" dirty="0">
                <a:solidFill>
                  <a:schemeClr val="tx1"/>
                </a:solidFill>
              </a:rPr>
              <a:t> often occur.</a:t>
            </a:r>
          </a:p>
          <a:p>
            <a:pPr lvl="0"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601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88975" indent="60325">
              <a:tabLst>
                <a:tab pos="177800" algn="l"/>
              </a:tabLst>
            </a:pPr>
            <a:r>
              <a:rPr lang="en-US" sz="3200" b="1" dirty="0">
                <a:solidFill>
                  <a:srgbClr val="FF0000"/>
                </a:solidFill>
              </a:rPr>
              <a:t>Note  The Following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1-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clinical presentation may vary, depending on</a:t>
            </a:r>
            <a:r>
              <a:rPr lang="ar-EG" sz="3200" b="1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ar-EG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           </a:t>
            </a:r>
            <a:r>
              <a:rPr lang="en-US" sz="3200" b="1" dirty="0"/>
              <a:t>a- The specific agent.</a:t>
            </a:r>
            <a:br>
              <a:rPr lang="en-US" sz="3200" b="1" dirty="0"/>
            </a:br>
            <a:r>
              <a:rPr lang="en-US" sz="3200" b="1" dirty="0"/>
              <a:t>           b- Exposure route. </a:t>
            </a:r>
            <a:br>
              <a:rPr lang="en-US" sz="3200" b="1" dirty="0"/>
            </a:br>
            <a:r>
              <a:rPr lang="en-US" sz="3200" b="1" dirty="0"/>
              <a:t>           c- Amount.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2- Depressed respirations, bradycardia,   and hypotension are possible symptoms. </a:t>
            </a:r>
            <a:r>
              <a:rPr lang="en-US" sz="3200" b="1" dirty="0">
                <a:solidFill>
                  <a:srgbClr val="FF0066"/>
                </a:solidFill>
              </a:rPr>
              <a:t>Alternatively,</a:t>
            </a:r>
            <a:r>
              <a:rPr lang="en-US" sz="3200" b="1" dirty="0"/>
              <a:t> hypertension, and tachycardia also are possible. </a:t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iii-</a:t>
            </a:r>
            <a:r>
              <a:rPr lang="en-US" i="1" dirty="0"/>
              <a:t> </a:t>
            </a:r>
            <a:r>
              <a:rPr lang="en-US" b="1" i="1" dirty="0"/>
              <a:t>Diagnostic tests.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5029200"/>
          </a:xfrm>
        </p:spPr>
        <p:txBody>
          <a:bodyPr rtlCol="0">
            <a:normAutofit/>
          </a:bodyPr>
          <a:lstStyle/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1-ECG: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may reveal </a:t>
            </a:r>
            <a:r>
              <a:rPr lang="en-US" u="sng" dirty="0">
                <a:solidFill>
                  <a:schemeClr val="tx1"/>
                </a:solidFill>
              </a:rPr>
              <a:t>sinus tachycardia </a:t>
            </a:r>
            <a:r>
              <a:rPr lang="en-US" dirty="0">
                <a:solidFill>
                  <a:schemeClr val="tx1"/>
                </a:solidFill>
              </a:rPr>
              <a:t>initially due to sympathetic stimulation. Then, parasympathetic tone predominates causing </a:t>
            </a:r>
            <a:r>
              <a:rPr lang="en-US" u="sng" dirty="0">
                <a:solidFill>
                  <a:schemeClr val="tx1"/>
                </a:solidFill>
              </a:rPr>
              <a:t>sinus </a:t>
            </a:r>
            <a:r>
              <a:rPr lang="en-US" u="sng" dirty="0" err="1">
                <a:solidFill>
                  <a:schemeClr val="tx1"/>
                </a:solidFill>
              </a:rPr>
              <a:t>bradycardia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 err="1">
                <a:solidFill>
                  <a:schemeClr val="tx1"/>
                </a:solidFill>
              </a:rPr>
              <a:t>atrioventricular</a:t>
            </a:r>
            <a:r>
              <a:rPr lang="en-US" u="sng" dirty="0">
                <a:solidFill>
                  <a:schemeClr val="tx1"/>
                </a:solidFill>
              </a:rPr>
              <a:t> block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complete heart block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u="sng" dirty="0" err="1">
                <a:solidFill>
                  <a:schemeClr val="tx1"/>
                </a:solidFill>
              </a:rPr>
              <a:t>asystole</a:t>
            </a:r>
            <a:r>
              <a:rPr lang="en-US" dirty="0"/>
              <a:t>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0066"/>
                </a:solidFill>
              </a:rPr>
              <a:t>2-</a:t>
            </a:r>
            <a:r>
              <a:rPr lang="en-US" b="1" dirty="0">
                <a:solidFill>
                  <a:srgbClr val="FF0066"/>
                </a:solidFill>
              </a:rPr>
              <a:t>Chest radiograph</a:t>
            </a:r>
            <a:r>
              <a:rPr lang="en-US" dirty="0">
                <a:solidFill>
                  <a:srgbClr val="FF0066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may show pulmonary edema in severe cases and </a:t>
            </a:r>
            <a:r>
              <a:rPr lang="en-US" dirty="0" err="1">
                <a:solidFill>
                  <a:schemeClr val="tx1"/>
                </a:solidFill>
              </a:rPr>
              <a:t>hyperlucency</a:t>
            </a:r>
            <a:r>
              <a:rPr lang="en-US" dirty="0">
                <a:solidFill>
                  <a:schemeClr val="tx1"/>
                </a:solidFill>
              </a:rPr>
              <a:t> consistent with </a:t>
            </a:r>
            <a:r>
              <a:rPr lang="en-US" dirty="0" err="1">
                <a:solidFill>
                  <a:schemeClr val="tx1"/>
                </a:solidFill>
              </a:rPr>
              <a:t>bronchospasm</a:t>
            </a: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algn="just" eaLnBrk="1" hangingPunct="1"/>
            <a:r>
              <a:rPr lang="en-US"/>
              <a:t>3-</a:t>
            </a:r>
            <a:r>
              <a:rPr lang="en-US" b="1"/>
              <a:t> Chemistry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419600"/>
          </a:xfrm>
        </p:spPr>
        <p:txBody>
          <a:bodyPr rtlCol="0">
            <a:normAutofit/>
          </a:bodyPr>
          <a:lstStyle/>
          <a:p>
            <a:pPr marL="795338" indent="-7953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A- Electrolytes: </a:t>
            </a:r>
            <a:r>
              <a:rPr lang="en-US" sz="4000" dirty="0" err="1">
                <a:solidFill>
                  <a:schemeClr val="tx1"/>
                </a:solidFill>
              </a:rPr>
              <a:t>hypokalemia</a:t>
            </a:r>
            <a:r>
              <a:rPr lang="en-US" sz="4000" dirty="0">
                <a:solidFill>
                  <a:schemeClr val="tx1"/>
                </a:solidFill>
              </a:rPr>
              <a:t> and hyperglycemia.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B-  CBC: </a:t>
            </a:r>
            <a:r>
              <a:rPr lang="en-US" sz="4000" dirty="0" err="1">
                <a:solidFill>
                  <a:schemeClr val="tx1"/>
                </a:solidFill>
              </a:rPr>
              <a:t>leukocytosis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marL="625475" indent="-62547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C- Urine analysis: </a:t>
            </a:r>
            <a:r>
              <a:rPr lang="en-US" sz="4000" dirty="0" err="1">
                <a:solidFill>
                  <a:schemeClr val="tx1"/>
                </a:solidFill>
              </a:rPr>
              <a:t>proteinuria</a:t>
            </a:r>
            <a:r>
              <a:rPr lang="en-US" sz="4000" dirty="0">
                <a:solidFill>
                  <a:schemeClr val="tx1"/>
                </a:solidFill>
              </a:rPr>
              <a:t> and </a:t>
            </a:r>
            <a:r>
              <a:rPr lang="en-US" sz="4000" dirty="0" err="1">
                <a:solidFill>
                  <a:schemeClr val="tx1"/>
                </a:solidFill>
              </a:rPr>
              <a:t>glycosuria</a:t>
            </a:r>
            <a:r>
              <a:rPr lang="en-US" sz="4000" dirty="0">
                <a:solidFill>
                  <a:schemeClr val="tx1"/>
                </a:solidFill>
              </a:rPr>
              <a:t> may occur.</a:t>
            </a:r>
            <a:endParaRPr lang="ar-EG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7200" cy="1600200"/>
          </a:xfrm>
        </p:spPr>
        <p:txBody>
          <a:bodyPr rtlCol="0">
            <a:normAutofit fontScale="90000"/>
          </a:bodyPr>
          <a:lstStyle/>
          <a:p>
            <a:pPr marL="365125" indent="-365125" algn="just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4-Toxin-specific test</a:t>
            </a:r>
            <a:r>
              <a:rPr lang="en-US" dirty="0">
                <a:solidFill>
                  <a:srgbClr val="FF0000"/>
                </a:solidFill>
              </a:rPr>
              <a:t> (cholinesterase assays): are helpful for diagnosis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05800" cy="4267200"/>
          </a:xfrm>
        </p:spPr>
        <p:txBody>
          <a:bodyPr/>
          <a:lstStyle/>
          <a:p>
            <a:pPr marL="182563" indent="-182563" algn="just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Plasma and RBC  cholinesterase levels are depressed in OPs poisoning.</a:t>
            </a:r>
          </a:p>
          <a:p>
            <a:pPr marL="182563" indent="-182563" algn="just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Depression of the </a:t>
            </a:r>
            <a:r>
              <a:rPr lang="en-US" b="1" dirty="0">
                <a:solidFill>
                  <a:srgbClr val="7030A0"/>
                </a:solidFill>
              </a:rPr>
              <a:t>RBC cholinesterase </a:t>
            </a:r>
            <a:r>
              <a:rPr lang="en-US" dirty="0">
                <a:solidFill>
                  <a:schemeClr val="tx1"/>
                </a:solidFill>
              </a:rPr>
              <a:t>level is </a:t>
            </a:r>
            <a:r>
              <a:rPr lang="en-US" b="1" i="1" u="sng" dirty="0">
                <a:solidFill>
                  <a:schemeClr val="tx1"/>
                </a:solidFill>
              </a:rPr>
              <a:t>more specific</a:t>
            </a:r>
            <a:r>
              <a:rPr lang="en-US" dirty="0">
                <a:solidFill>
                  <a:schemeClr val="tx1"/>
                </a:solidFill>
              </a:rPr>
              <a:t> and parallels the activity of cholinesterase.</a:t>
            </a:r>
          </a:p>
          <a:p>
            <a:pPr marL="182563" indent="-182563" algn="just" eaLnBrk="1" hangingPunct="1">
              <a:buFont typeface="Wingdings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Plasma cholinesterase </a:t>
            </a:r>
            <a:r>
              <a:rPr lang="en-US" dirty="0">
                <a:solidFill>
                  <a:schemeClr val="tx1"/>
                </a:solidFill>
              </a:rPr>
              <a:t>levels are </a:t>
            </a:r>
            <a:r>
              <a:rPr lang="en-US" b="1" i="1" u="sng" dirty="0">
                <a:solidFill>
                  <a:schemeClr val="tx1"/>
                </a:solidFill>
              </a:rPr>
              <a:t>less specific </a:t>
            </a:r>
            <a:r>
              <a:rPr lang="en-US" dirty="0">
                <a:solidFill>
                  <a:schemeClr val="tx1"/>
                </a:solidFill>
              </a:rPr>
              <a:t>but are readily available in many hospitals. 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63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33CC"/>
                </a:solidFill>
              </a:rPr>
              <a:t>As a rough guide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20% - 50% </a:t>
            </a:r>
            <a:r>
              <a:rPr lang="en-US" dirty="0"/>
              <a:t>of the normal value is found with </a:t>
            </a:r>
            <a:r>
              <a:rPr lang="en-US" b="1" dirty="0">
                <a:solidFill>
                  <a:srgbClr val="00B050"/>
                </a:solidFill>
              </a:rPr>
              <a:t>mild OPs</a:t>
            </a:r>
            <a:r>
              <a:rPr lang="en-US" b="1" dirty="0"/>
              <a:t> </a:t>
            </a:r>
            <a:r>
              <a:rPr lang="en-US" dirty="0"/>
              <a:t>poisoning.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10% - 20% </a:t>
            </a:r>
            <a:r>
              <a:rPr lang="en-US" dirty="0"/>
              <a:t>of the normal value with </a:t>
            </a:r>
            <a:r>
              <a:rPr lang="en-US" b="1" dirty="0">
                <a:solidFill>
                  <a:srgbClr val="00B050"/>
                </a:solidFill>
              </a:rPr>
              <a:t>moderate OPs </a:t>
            </a:r>
            <a:r>
              <a:rPr lang="en-US" dirty="0"/>
              <a:t>poisoning.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Less than 10% </a:t>
            </a:r>
            <a:r>
              <a:rPr lang="en-US" dirty="0"/>
              <a:t>of the normal value in cases of </a:t>
            </a:r>
            <a:r>
              <a:rPr lang="en-US" b="1" dirty="0">
                <a:solidFill>
                  <a:srgbClr val="00B050"/>
                </a:solidFill>
              </a:rPr>
              <a:t>severe OPs </a:t>
            </a:r>
            <a:r>
              <a:rPr lang="en-US" dirty="0"/>
              <a:t>poisoning.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43600"/>
            <a:ext cx="64008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Treatment</a:t>
            </a: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4953000"/>
          </a:xfrm>
        </p:spPr>
        <p:txBody>
          <a:bodyPr rtlCol="0">
            <a:normAutofit/>
          </a:bodyPr>
          <a:lstStyle/>
          <a:p>
            <a:pPr marL="533400" indent="-4413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1-Emergency stabilization of the ABCs.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2-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chemeClr val="tx1"/>
                </a:solidFill>
              </a:rPr>
              <a:t>Decontamination.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i="1" dirty="0">
                <a:solidFill>
                  <a:schemeClr val="tx1"/>
                </a:solidFill>
              </a:rPr>
              <a:t>3-Antidotal therapy</a:t>
            </a:r>
            <a:r>
              <a:rPr lang="en-US" sz="4000" b="1" dirty="0">
                <a:solidFill>
                  <a:schemeClr val="tx1"/>
                </a:solidFill>
              </a:rPr>
              <a:t>: </a:t>
            </a:r>
            <a:r>
              <a:rPr lang="en-US" sz="4000" dirty="0">
                <a:solidFill>
                  <a:schemeClr val="tx1"/>
                </a:solidFill>
              </a:rPr>
              <a:t>concomitant </a:t>
            </a:r>
            <a:r>
              <a:rPr lang="en-US" sz="4000" i="1" dirty="0">
                <a:solidFill>
                  <a:schemeClr val="tx1"/>
                </a:solidFill>
              </a:rPr>
              <a:t>atropine</a:t>
            </a:r>
            <a:r>
              <a:rPr lang="en-US" sz="4000" dirty="0">
                <a:solidFill>
                  <a:schemeClr val="tx1"/>
                </a:solidFill>
              </a:rPr>
              <a:t> and </a:t>
            </a:r>
            <a:r>
              <a:rPr lang="en-US" sz="4000" i="1" dirty="0" err="1">
                <a:solidFill>
                  <a:schemeClr val="tx1"/>
                </a:solidFill>
              </a:rPr>
              <a:t>oxime</a:t>
            </a:r>
            <a:endParaRPr lang="en-US" sz="4000" i="1" dirty="0">
              <a:solidFill>
                <a:schemeClr val="tx1"/>
              </a:solidFill>
            </a:endParaRPr>
          </a:p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i="1" dirty="0">
                <a:solidFill>
                  <a:schemeClr val="tx1"/>
                </a:solidFill>
              </a:rPr>
              <a:t>4-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tx1"/>
                </a:solidFill>
              </a:rPr>
              <a:t>Symptomatic treatment.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</a:rPr>
              <a:t>5- Disposition and follow up.</a:t>
            </a:r>
            <a:endParaRPr lang="en-US" sz="4000" dirty="0">
              <a:solidFill>
                <a:schemeClr val="tx1"/>
              </a:solidFill>
            </a:endParaRPr>
          </a:p>
          <a:p>
            <a:pPr marL="274638" indent="-274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066800"/>
          </a:xfrm>
        </p:spPr>
        <p:txBody>
          <a:bodyPr/>
          <a:lstStyle/>
          <a:p>
            <a:pPr algn="just"/>
            <a:br>
              <a:rPr lang="en-US" b="1" i="1" dirty="0"/>
            </a:br>
            <a:r>
              <a:rPr lang="en-US" b="1" i="1" dirty="0">
                <a:solidFill>
                  <a:srgbClr val="FF0000"/>
                </a:solidFill>
              </a:rPr>
              <a:t>1- </a:t>
            </a:r>
            <a:r>
              <a:rPr lang="en-US" sz="4000" b="1" i="1" dirty="0">
                <a:solidFill>
                  <a:srgbClr val="FF0000"/>
                </a:solidFill>
              </a:rPr>
              <a:t>Emergency stabilization of the ABCs: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620000" cy="4648200"/>
          </a:xfrm>
        </p:spPr>
        <p:txBody>
          <a:bodyPr/>
          <a:lstStyle/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Airway management with frequent suction of secretion and respiratory support.</a:t>
            </a:r>
          </a:p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Intubation may be required to facilitate control of secretion.</a:t>
            </a:r>
          </a:p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The patient is placed on 100% oxygen for 1 to 2 hours then 70% and a cardiac monitor.</a:t>
            </a:r>
          </a:p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An intravenous line is established</a:t>
            </a:r>
          </a:p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Baseline blood sampling and determination of cholinesterase levels should be done.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marL="60325" indent="-60325" algn="just"/>
            <a:br>
              <a:rPr lang="en-US" sz="3600" b="1" i="1" dirty="0"/>
            </a:br>
            <a:r>
              <a:rPr lang="en-US" sz="3600" b="1" i="1" dirty="0">
                <a:solidFill>
                  <a:srgbClr val="FF0000"/>
                </a:solidFill>
              </a:rPr>
              <a:t>2- Decontamination: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It is carried out according to the route of exposure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b="1" u="sng" dirty="0">
                <a:solidFill>
                  <a:srgbClr val="FF0000"/>
                </a:solidFill>
              </a:rPr>
              <a:t>GIT decontamination: </a:t>
            </a:r>
            <a:endParaRPr lang="en-US" b="1" dirty="0">
              <a:solidFill>
                <a:srgbClr val="FF0000"/>
              </a:solidFill>
            </a:endParaRPr>
          </a:p>
          <a:p>
            <a:pPr marL="404813" indent="-284163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Ipecac shouldn't be used.</a:t>
            </a:r>
          </a:p>
          <a:p>
            <a:pPr marL="404813" indent="-284163" algn="just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Gastric lavage with a large bore orogastric tube with care taken to prevent aspiration as many OPs compounds are in petroleum distillate vehicles which, if aspirated, may precipitate pneumonitis.</a:t>
            </a:r>
          </a:p>
          <a:p>
            <a:pPr marL="404813" indent="-284163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Activated charcoal is administered unless contraindicated.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Pesticides is a word  that is consisted of 2 parts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98624"/>
            <a:ext cx="7772400" cy="49307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>
                <a:solidFill>
                  <a:srgbClr val="CC0066"/>
                </a:solidFill>
              </a:rPr>
              <a:t>Pest</a:t>
            </a:r>
            <a:r>
              <a:rPr lang="en-US" sz="3600" b="1" dirty="0">
                <a:solidFill>
                  <a:schemeClr val="tx1"/>
                </a:solidFill>
              </a:rPr>
              <a:t> : </a:t>
            </a:r>
            <a:r>
              <a:rPr lang="en-US" sz="3600" b="1" dirty="0">
                <a:solidFill>
                  <a:srgbClr val="0070C0"/>
                </a:solidFill>
              </a:rPr>
              <a:t>Unwanted living.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>
                <a:solidFill>
                  <a:srgbClr val="CC0066"/>
                </a:solidFill>
              </a:rPr>
              <a:t>Cide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en-US" sz="3600" b="1" dirty="0">
                <a:solidFill>
                  <a:srgbClr val="0070C0"/>
                </a:solidFill>
              </a:rPr>
              <a:t>Killing or elimination.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69872-9929-4172-ABD7-25609F32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77" y="3124200"/>
            <a:ext cx="4179045" cy="37362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22098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3200" b="1" u="sng">
                <a:solidFill>
                  <a:srgbClr val="FF0000"/>
                </a:solidFill>
              </a:rPr>
              <a:t>Dermal decontamination</a:t>
            </a:r>
            <a:r>
              <a:rPr lang="en-US" sz="4000" b="1" u="sng">
                <a:solidFill>
                  <a:srgbClr val="FF0000"/>
                </a:solidFill>
              </a:rPr>
              <a:t>: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458200" cy="4419600"/>
          </a:xfrm>
        </p:spPr>
        <p:txBody>
          <a:bodyPr/>
          <a:lstStyle/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Removal of clothes by hospital personnel wearing rubber gloves and masks.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Wash the skin with soap and water.</a:t>
            </a:r>
          </a:p>
          <a:p>
            <a:pPr marL="231775" indent="-231775" algn="l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Contaminated clothes should be destroyed.</a:t>
            </a:r>
          </a:p>
          <a:p>
            <a:pPr marL="231775" indent="-231775" algn="l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395288" indent="-395288" algn="just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0000"/>
                </a:solidFill>
              </a:rPr>
              <a:t>Remove the patients from the polluted atmosphere if exposure is by inhalation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8916" name="Picture 2" descr="100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5486400" y="381000"/>
            <a:ext cx="2667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153400" cy="914400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3-Antidotal therapy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concomitant </a:t>
            </a:r>
            <a:r>
              <a:rPr lang="en-US" sz="2800" i="1" dirty="0">
                <a:solidFill>
                  <a:srgbClr val="FF0000"/>
                </a:solidFill>
              </a:rPr>
              <a:t>atropine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i="1" dirty="0" err="1">
                <a:solidFill>
                  <a:srgbClr val="FF0000"/>
                </a:solidFill>
              </a:rPr>
              <a:t>oximes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sz="3300" b="1" i="1" dirty="0">
                <a:solidFill>
                  <a:schemeClr val="tx1"/>
                </a:solidFill>
              </a:rPr>
              <a:t>Atropine:</a:t>
            </a:r>
            <a:r>
              <a:rPr lang="en-US" sz="3300" dirty="0">
                <a:solidFill>
                  <a:schemeClr val="tx1"/>
                </a:solidFill>
              </a:rPr>
              <a:t> is a competitive antagonist of acetylcholine at </a:t>
            </a:r>
            <a:r>
              <a:rPr lang="en-US" sz="3300" dirty="0" err="1">
                <a:solidFill>
                  <a:schemeClr val="tx1"/>
                </a:solidFill>
              </a:rPr>
              <a:t>muscarinic</a:t>
            </a:r>
            <a:r>
              <a:rPr lang="en-US" sz="3300" dirty="0">
                <a:solidFill>
                  <a:schemeClr val="tx1"/>
                </a:solidFill>
              </a:rPr>
              <a:t> sites, it is a tertiary amine that crosses the </a:t>
            </a:r>
            <a:r>
              <a:rPr lang="en-US" sz="3300" b="1" dirty="0">
                <a:solidFill>
                  <a:srgbClr val="FF0000"/>
                </a:solidFill>
              </a:rPr>
              <a:t>BBB.</a:t>
            </a:r>
            <a:r>
              <a:rPr lang="en-US" sz="3300" dirty="0">
                <a:solidFill>
                  <a:schemeClr val="tx1"/>
                </a:solidFill>
              </a:rPr>
              <a:t> Thus, atropine treats the </a:t>
            </a:r>
            <a:r>
              <a:rPr lang="en-US" sz="3300" b="1" dirty="0" err="1">
                <a:solidFill>
                  <a:srgbClr val="FF0000"/>
                </a:solidFill>
              </a:rPr>
              <a:t>muscarinic</a:t>
            </a:r>
            <a:r>
              <a:rPr lang="en-US" sz="3300" b="1" dirty="0">
                <a:solidFill>
                  <a:srgbClr val="FF0000"/>
                </a:solidFill>
              </a:rPr>
              <a:t> effects </a:t>
            </a:r>
            <a:r>
              <a:rPr lang="en-US" sz="3300" dirty="0">
                <a:solidFill>
                  <a:schemeClr val="tx1"/>
                </a:solidFill>
              </a:rPr>
              <a:t>and possibly </a:t>
            </a:r>
            <a:r>
              <a:rPr lang="en-US" sz="3300" b="1" u="sng" dirty="0">
                <a:solidFill>
                  <a:srgbClr val="FF0000"/>
                </a:solidFill>
              </a:rPr>
              <a:t>the CNS toxicity </a:t>
            </a:r>
            <a:r>
              <a:rPr lang="en-US" sz="3300" dirty="0">
                <a:solidFill>
                  <a:schemeClr val="tx1"/>
                </a:solidFill>
              </a:rPr>
              <a:t>of OPs</a:t>
            </a:r>
            <a:r>
              <a:rPr lang="en-US" sz="3300" dirty="0"/>
              <a:t>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</a:rPr>
              <a:t> Dose for adults: 2 to 4 mg, intravenously.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</a:rPr>
              <a:t> Dose for children: 0.05 mg/kg.</a:t>
            </a:r>
          </a:p>
          <a:p>
            <a:pPr marL="231775" algn="just">
              <a:defRPr/>
            </a:pPr>
            <a:r>
              <a:rPr lang="en-US" sz="3300" dirty="0">
                <a:solidFill>
                  <a:schemeClr val="tx1"/>
                </a:solidFill>
              </a:rPr>
              <a:t>If no effect is noted, the dose is doubled every 5 to 10 minutes until dryness of trachea-bronchial secretions.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sz="3300" b="1" dirty="0" err="1">
                <a:solidFill>
                  <a:srgbClr val="00B050"/>
                </a:solidFill>
              </a:rPr>
              <a:t>Pupillary</a:t>
            </a:r>
            <a:r>
              <a:rPr lang="en-US" sz="3300" b="1" dirty="0">
                <a:solidFill>
                  <a:srgbClr val="00B050"/>
                </a:solidFill>
              </a:rPr>
              <a:t> dilatation is not a therapeutic end point.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folHlink"/>
                </a:solidFill>
              </a:rPr>
              <a:t>Target end-points for atropine therapy</a:t>
            </a:r>
            <a:endParaRPr lang="ar-EG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696200" cy="4572000"/>
          </a:xfrm>
        </p:spPr>
        <p:txBody>
          <a:bodyPr rtlCol="0">
            <a:normAutofit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4000" b="1" dirty="0">
                <a:solidFill>
                  <a:schemeClr val="hlink"/>
                </a:solidFill>
              </a:rPr>
              <a:t>Clear chest on auscultation with no wheeze.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4000" b="1" dirty="0">
                <a:solidFill>
                  <a:schemeClr val="accent2"/>
                </a:solidFill>
              </a:rPr>
              <a:t>Heart rate &gt;80 beats/min.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4000" b="1" dirty="0">
                <a:solidFill>
                  <a:schemeClr val="tx2"/>
                </a:solidFill>
              </a:rPr>
              <a:t>Pupils no longer pinpoint.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4000" b="1" dirty="0">
                <a:solidFill>
                  <a:srgbClr val="006600"/>
                </a:solidFill>
              </a:rPr>
              <a:t>Dry </a:t>
            </a:r>
            <a:r>
              <a:rPr lang="en-US" sz="4000" b="1" dirty="0" err="1">
                <a:solidFill>
                  <a:srgbClr val="006600"/>
                </a:solidFill>
              </a:rPr>
              <a:t>axilla</a:t>
            </a:r>
            <a:r>
              <a:rPr lang="en-US" sz="4000" b="1" dirty="0">
                <a:solidFill>
                  <a:srgbClr val="006600"/>
                </a:solidFill>
              </a:rPr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4000" b="1" dirty="0">
                <a:solidFill>
                  <a:schemeClr val="folHlink"/>
                </a:solidFill>
              </a:rPr>
              <a:t>Systolic blood pressure &gt;80 mmHg.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Oximes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Pralidoxime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protopam</a:t>
            </a:r>
            <a:r>
              <a:rPr lang="en-US" sz="2800" dirty="0">
                <a:solidFill>
                  <a:srgbClr val="FF0000"/>
                </a:solidFill>
              </a:rPr>
              <a:t>, 2-PAM),  </a:t>
            </a:r>
            <a:r>
              <a:rPr lang="en-US" sz="2800" dirty="0" err="1">
                <a:solidFill>
                  <a:srgbClr val="FF0000"/>
                </a:solidFill>
              </a:rPr>
              <a:t>Obidoxime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toxiguanine</a:t>
            </a:r>
            <a:r>
              <a:rPr lang="en-US" sz="2800" dirty="0">
                <a:solidFill>
                  <a:srgbClr val="FF0000"/>
                </a:solidFill>
              </a:rPr>
              <a:t>):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5562600"/>
          </a:xfrm>
        </p:spPr>
        <p:txBody>
          <a:bodyPr>
            <a:normAutofit lnSpcReduction="10000"/>
          </a:bodyPr>
          <a:lstStyle/>
          <a:p>
            <a:pPr marL="231775" indent="-231775" algn="just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en-US" dirty="0" err="1">
                <a:solidFill>
                  <a:schemeClr val="tx1"/>
                </a:solidFill>
              </a:rPr>
              <a:t>Pralidoxime</a:t>
            </a:r>
            <a:r>
              <a:rPr lang="en-US" dirty="0">
                <a:solidFill>
                  <a:schemeClr val="tx1"/>
                </a:solidFill>
              </a:rPr>
              <a:t> is a quaternary amine </a:t>
            </a:r>
            <a:r>
              <a:rPr lang="en-US" dirty="0" err="1">
                <a:solidFill>
                  <a:schemeClr val="tx1"/>
                </a:solidFill>
              </a:rPr>
              <a:t>oxime</a:t>
            </a:r>
            <a:r>
              <a:rPr lang="en-US" dirty="0">
                <a:solidFill>
                  <a:schemeClr val="tx1"/>
                </a:solidFill>
              </a:rPr>
              <a:t>, which can regenerates </a:t>
            </a:r>
            <a:r>
              <a:rPr lang="en-US" dirty="0" err="1">
                <a:solidFill>
                  <a:schemeClr val="tx1"/>
                </a:solidFill>
              </a:rPr>
              <a:t>acetylcholinesterase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It works by </a:t>
            </a:r>
            <a:r>
              <a:rPr lang="en-US" u="sng" dirty="0">
                <a:solidFill>
                  <a:schemeClr val="tx1"/>
                </a:solidFill>
              </a:rPr>
              <a:t>attacking the phosphate moiety of the OPs-cholinesterase complex, forming an </a:t>
            </a:r>
            <a:r>
              <a:rPr lang="en-US" u="sng" dirty="0" err="1">
                <a:solidFill>
                  <a:schemeClr val="tx1"/>
                </a:solidFill>
              </a:rPr>
              <a:t>oxime</a:t>
            </a:r>
            <a:r>
              <a:rPr lang="en-US" u="sng" dirty="0">
                <a:solidFill>
                  <a:schemeClr val="tx1"/>
                </a:solidFill>
              </a:rPr>
              <a:t>-phosphate, which lifts off the enzyme, freeing it for normal activity.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Also </a:t>
            </a:r>
            <a:r>
              <a:rPr lang="en-US" u="sng" dirty="0">
                <a:solidFill>
                  <a:schemeClr val="tx1"/>
                </a:solidFill>
              </a:rPr>
              <a:t>detoxifies the remaining OPs</a:t>
            </a:r>
            <a:r>
              <a:rPr lang="en-US" dirty="0">
                <a:solidFill>
                  <a:schemeClr val="tx1"/>
                </a:solidFill>
              </a:rPr>
              <a:t>. Thus, 2-PAM reverses </a:t>
            </a:r>
            <a:r>
              <a:rPr lang="en-US" b="1" dirty="0">
                <a:solidFill>
                  <a:srgbClr val="002060"/>
                </a:solidFill>
              </a:rPr>
              <a:t>nicotinic, </a:t>
            </a:r>
            <a:r>
              <a:rPr lang="en-US" b="1" dirty="0" err="1">
                <a:solidFill>
                  <a:srgbClr val="002060"/>
                </a:solidFill>
              </a:rPr>
              <a:t>muscarinic</a:t>
            </a:r>
            <a:r>
              <a:rPr lang="en-US" b="1" dirty="0">
                <a:solidFill>
                  <a:srgbClr val="002060"/>
                </a:solidFill>
              </a:rPr>
              <a:t> and CNS effects </a:t>
            </a:r>
            <a:r>
              <a:rPr lang="en-US" dirty="0">
                <a:solidFill>
                  <a:schemeClr val="tx1"/>
                </a:solidFill>
              </a:rPr>
              <a:t>of OPs and OPs-related muscle paralysis. It should be given within </a:t>
            </a:r>
            <a:r>
              <a:rPr lang="en-US" b="1" dirty="0">
                <a:solidFill>
                  <a:srgbClr val="0070C0"/>
                </a:solidFill>
              </a:rPr>
              <a:t>24 to 36 h </a:t>
            </a:r>
            <a:r>
              <a:rPr lang="en-US" dirty="0">
                <a:solidFill>
                  <a:schemeClr val="tx1"/>
                </a:solidFill>
              </a:rPr>
              <a:t>of acute exposure before" </a:t>
            </a:r>
            <a:r>
              <a:rPr lang="en-US" b="1" dirty="0">
                <a:solidFill>
                  <a:srgbClr val="0070C0"/>
                </a:solidFill>
              </a:rPr>
              <a:t>aging</a:t>
            </a:r>
            <a:r>
              <a:rPr lang="en-US" dirty="0">
                <a:solidFill>
                  <a:schemeClr val="tx1"/>
                </a:solidFill>
              </a:rPr>
              <a:t>" of enzyme.  </a:t>
            </a:r>
          </a:p>
          <a:p>
            <a:pPr algn="just"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Cont.,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848600" cy="4800600"/>
          </a:xfrm>
        </p:spPr>
        <p:txBody>
          <a:bodyPr/>
          <a:lstStyle/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Dose for adults: 1 g.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Dose for children: 20 to 40 mg/kg.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1"/>
                </a:solidFill>
              </a:rPr>
              <a:t>Oximes</a:t>
            </a:r>
            <a:r>
              <a:rPr lang="en-US" dirty="0">
                <a:solidFill>
                  <a:schemeClr val="tx1"/>
                </a:solidFill>
              </a:rPr>
              <a:t> are given by intravenous infusion in normal saline over 30 minutes every 6 hours for 24 to 48 hours, or until signs and symptoms resolve.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Response usually occurs within 10 to 40 minutes of administration of concomitant antidotal therapy.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4- Symptomatic treatment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</a:rPr>
              <a:t>Seizures: </a:t>
            </a:r>
            <a:r>
              <a:rPr lang="en-US" sz="4000" dirty="0">
                <a:solidFill>
                  <a:schemeClr val="tx1"/>
                </a:solidFill>
              </a:rPr>
              <a:t>can be controlled by diazepam.</a:t>
            </a:r>
          </a:p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</a:rPr>
              <a:t>Hypotension</a:t>
            </a:r>
            <a:r>
              <a:rPr lang="en-US" sz="4000" dirty="0">
                <a:solidFill>
                  <a:schemeClr val="tx1"/>
                </a:solidFill>
              </a:rPr>
              <a:t>: normal saline.</a:t>
            </a:r>
          </a:p>
          <a:p>
            <a:pPr marL="287338" indent="-287338" algn="just"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chemeClr val="tx1"/>
                </a:solidFill>
              </a:rPr>
              <a:t>Pulmonary edema and </a:t>
            </a:r>
            <a:r>
              <a:rPr lang="en-US" sz="4000" b="1" dirty="0" err="1">
                <a:solidFill>
                  <a:schemeClr val="tx1"/>
                </a:solidFill>
              </a:rPr>
              <a:t>bronchospasm</a:t>
            </a:r>
            <a:r>
              <a:rPr lang="en-US" sz="4000" b="1" dirty="0">
                <a:solidFill>
                  <a:schemeClr val="tx1"/>
                </a:solidFill>
              </a:rPr>
              <a:t>: </a:t>
            </a:r>
            <a:r>
              <a:rPr lang="en-US" sz="4000" dirty="0">
                <a:solidFill>
                  <a:schemeClr val="tx1"/>
                </a:solidFill>
              </a:rPr>
              <a:t>Oxygen, intubation, positive pressure ventilation.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6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Disposition and follow up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696200" cy="5410200"/>
          </a:xfrm>
        </p:spPr>
        <p:txBody>
          <a:bodyPr/>
          <a:lstStyle/>
          <a:p>
            <a:pPr marL="341313" indent="-287338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C0066"/>
                </a:solidFill>
              </a:rPr>
              <a:t>Mild toxicity </a:t>
            </a:r>
            <a:r>
              <a:rPr lang="en-US" dirty="0">
                <a:solidFill>
                  <a:schemeClr val="tx1"/>
                </a:solidFill>
              </a:rPr>
              <a:t>requires only decontamination and observation for 6 to 8 hours but all </a:t>
            </a:r>
            <a:r>
              <a:rPr lang="en-US" b="1" dirty="0">
                <a:solidFill>
                  <a:srgbClr val="CC0066"/>
                </a:solidFill>
              </a:rPr>
              <a:t>significant toxicity </a:t>
            </a:r>
            <a:r>
              <a:rPr lang="en-US" dirty="0">
                <a:solidFill>
                  <a:schemeClr val="tx1"/>
                </a:solidFill>
              </a:rPr>
              <a:t>requires admission to the intensive care.</a:t>
            </a:r>
          </a:p>
          <a:p>
            <a:pPr marL="341313" indent="-287338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 Patients, who ingest OPs intentionally, should undergo </a:t>
            </a:r>
            <a:r>
              <a:rPr lang="en-US" b="1" dirty="0">
                <a:solidFill>
                  <a:srgbClr val="CC0066"/>
                </a:solidFill>
              </a:rPr>
              <a:t>psychiatric evaluation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rgbClr val="CC0066"/>
                </a:solidFill>
              </a:rPr>
              <a:t>counseling.</a:t>
            </a:r>
          </a:p>
          <a:p>
            <a:pPr marL="341313" indent="-287338"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Workers shouldn't be </a:t>
            </a:r>
            <a:r>
              <a:rPr lang="en-US" dirty="0" err="1">
                <a:solidFill>
                  <a:schemeClr val="tx1"/>
                </a:solidFill>
              </a:rPr>
              <a:t>reexposed</a:t>
            </a:r>
            <a:r>
              <a:rPr lang="en-US" dirty="0">
                <a:solidFill>
                  <a:schemeClr val="tx1"/>
                </a:solidFill>
              </a:rPr>
              <a:t> to OPs until </a:t>
            </a:r>
            <a:r>
              <a:rPr lang="en-US" b="1" dirty="0" err="1">
                <a:solidFill>
                  <a:srgbClr val="FF33CC"/>
                </a:solidFill>
              </a:rPr>
              <a:t>acetylcholinesterase</a:t>
            </a:r>
            <a:r>
              <a:rPr lang="en-US" b="1" dirty="0">
                <a:solidFill>
                  <a:srgbClr val="FF33CC"/>
                </a:solidFill>
              </a:rPr>
              <a:t> levels are more than 75</a:t>
            </a:r>
            <a:r>
              <a:rPr lang="en-US" dirty="0">
                <a:solidFill>
                  <a:srgbClr val="FF33CC"/>
                </a:solidFill>
              </a:rPr>
              <a:t>%.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Intermediate Syndrome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(IMS)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3962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</a:rPr>
              <a:t>It may occur between 24 and 96 hours after ingestion following resolution of the cholinergic crisis and is characterized by: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u="sng" dirty="0">
                <a:solidFill>
                  <a:schemeClr val="tx1"/>
                </a:solidFill>
              </a:rPr>
              <a:t>1- Weakness of the upper extremities and neck flexors.</a:t>
            </a:r>
            <a:endParaRPr lang="en-US" sz="40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</a:rPr>
              <a:t>2- </a:t>
            </a:r>
            <a:r>
              <a:rPr lang="en-US" sz="4000" b="1" u="sng" dirty="0">
                <a:solidFill>
                  <a:schemeClr val="tx1"/>
                </a:solidFill>
              </a:rPr>
              <a:t>Cranial nerve palsies.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</a:rPr>
              <a:t>3- </a:t>
            </a:r>
            <a:r>
              <a:rPr lang="en-US" sz="4000" b="1" u="sng" dirty="0">
                <a:solidFill>
                  <a:schemeClr val="tx1"/>
                </a:solidFill>
              </a:rPr>
              <a:t>Secondary respiratory arrest.</a:t>
            </a:r>
            <a:endParaRPr lang="en-US" sz="40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Cont., (IMS)</a:t>
            </a:r>
            <a:endParaRPr lang="en-US" dirty="0"/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696200" cy="5105400"/>
          </a:xfrm>
        </p:spPr>
        <p:txBody>
          <a:bodyPr>
            <a:normAutofit/>
          </a:bodyPr>
          <a:lstStyle/>
          <a:p>
            <a:pPr marL="231775" indent="-231775" algn="just">
              <a:buFont typeface="Arial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The syndrome is important as apparently well patients can suddenly develop respiratory arrest; Therefore, an evaluation must occur in all poisoned patients.</a:t>
            </a:r>
          </a:p>
          <a:p>
            <a:pPr marL="231775" indent="-231775" algn="just">
              <a:buFont typeface="Arial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The first sign is often weakness of neck flexion such that patients cannot lift their heads off the bed.</a:t>
            </a:r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762000" y="457199"/>
            <a:ext cx="7772400" cy="76200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Cont., (IMS) </a:t>
            </a:r>
            <a:endParaRPr lang="en-US" dirty="0"/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7772400" cy="5105400"/>
          </a:xfrm>
        </p:spPr>
        <p:txBody>
          <a:bodyPr/>
          <a:lstStyle/>
          <a:p>
            <a:pPr marL="287338" indent="-287338" algn="just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The exact </a:t>
            </a:r>
            <a:r>
              <a:rPr lang="en-US" sz="3600" b="1" dirty="0" err="1">
                <a:solidFill>
                  <a:schemeClr val="tx1"/>
                </a:solidFill>
              </a:rPr>
              <a:t>pathophysiology</a:t>
            </a:r>
            <a:r>
              <a:rPr lang="en-US" sz="3600" b="1" dirty="0">
                <a:solidFill>
                  <a:schemeClr val="tx1"/>
                </a:solidFill>
              </a:rPr>
              <a:t> of the syndrome is unknown.</a:t>
            </a:r>
          </a:p>
          <a:p>
            <a:pPr marL="287338" indent="-287338" algn="just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It may be attributed to inadequate </a:t>
            </a:r>
            <a:r>
              <a:rPr lang="en-US" sz="3600" b="1" dirty="0" err="1">
                <a:solidFill>
                  <a:schemeClr val="tx1"/>
                </a:solidFill>
              </a:rPr>
              <a:t>oxime</a:t>
            </a:r>
            <a:r>
              <a:rPr lang="en-US" sz="3600" b="1" dirty="0">
                <a:solidFill>
                  <a:schemeClr val="tx1"/>
                </a:solidFill>
              </a:rPr>
              <a:t> dosing or  redistribution from lipid stores.</a:t>
            </a:r>
          </a:p>
          <a:p>
            <a:pPr marL="287338" indent="-287338" algn="just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Respiratory failure resulting from weakness affecting the diaphragm and intercostal muscles.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u="sng">
                <a:solidFill>
                  <a:srgbClr val="FF0000"/>
                </a:solidFill>
              </a:rPr>
              <a:t>Definition</a:t>
            </a:r>
            <a:endParaRPr lang="ar-EG" sz="360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10600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C00000"/>
                </a:solidFill>
              </a:rPr>
              <a:t>Pesticides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are compounds intended to prevent, destroy or repel any pest (insects- fungi- herbs- rodents- worms).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B050"/>
                </a:solidFill>
              </a:rPr>
              <a:t>Generally</a:t>
            </a:r>
            <a:r>
              <a:rPr lang="en-US" sz="4000" b="1" dirty="0">
                <a:solidFill>
                  <a:schemeClr val="tx1"/>
                </a:solidFill>
              </a:rPr>
              <a:t>: Pesticides are chemicals that are used to kill pests.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Organophosphate- Induced Delayed </a:t>
            </a:r>
            <a:r>
              <a:rPr lang="en-US" b="1" dirty="0" err="1">
                <a:solidFill>
                  <a:srgbClr val="FF0000"/>
                </a:solidFill>
              </a:rPr>
              <a:t>Polyneuropathy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(OPIDP)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800600"/>
          </a:xfrm>
        </p:spPr>
        <p:txBody>
          <a:bodyPr rtlCol="0">
            <a:normAutofit lnSpcReduction="10000"/>
          </a:bodyPr>
          <a:lstStyle/>
          <a:p>
            <a:pPr marL="177800" indent="-1778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It may occur 1–5 weeks after severe exposure.</a:t>
            </a:r>
          </a:p>
          <a:p>
            <a:pPr marL="177800" indent="-1778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 The symptoms occur </a:t>
            </a:r>
            <a:r>
              <a:rPr lang="en-US" sz="3600" b="1" dirty="0">
                <a:solidFill>
                  <a:srgbClr val="002060"/>
                </a:solidFill>
              </a:rPr>
              <a:t>distally</a:t>
            </a:r>
            <a:r>
              <a:rPr lang="en-US" sz="3600" b="1" dirty="0">
                <a:solidFill>
                  <a:srgbClr val="33CCFF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and </a:t>
            </a:r>
            <a:r>
              <a:rPr lang="en-US" sz="3600" b="1" dirty="0">
                <a:solidFill>
                  <a:srgbClr val="002060"/>
                </a:solidFill>
              </a:rPr>
              <a:t>progress proximally. </a:t>
            </a:r>
          </a:p>
          <a:p>
            <a:pPr marL="177800" indent="-1778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/>
                </a:solidFill>
              </a:rPr>
              <a:t>It is a neuropathy caused by damaging the afferent fibers (axonal damage) of peripheral and central nerves, as a result of acute or chronic OP poisoning.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8001000" cy="12954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Cont.,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(OPIDP)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153400" cy="4724400"/>
          </a:xfrm>
        </p:spPr>
        <p:txBody>
          <a:bodyPr/>
          <a:lstStyle/>
          <a:p>
            <a:pPr marL="287338" lvl="0" indent="-287338"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This neuropathy is not related to ACHE inhibition. The target is a </a:t>
            </a:r>
            <a:r>
              <a:rPr lang="en-US" b="1" dirty="0">
                <a:solidFill>
                  <a:srgbClr val="00B050"/>
                </a:solidFill>
              </a:rPr>
              <a:t>neuropathy </a:t>
            </a:r>
            <a:r>
              <a:rPr lang="en-US" b="1" dirty="0" err="1">
                <a:solidFill>
                  <a:srgbClr val="00B050"/>
                </a:solidFill>
              </a:rPr>
              <a:t>esterae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present in the nerve tissue which can be inhibited by several OPs.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The symptoms occur </a:t>
            </a:r>
            <a:r>
              <a:rPr lang="en-US" b="1" dirty="0">
                <a:solidFill>
                  <a:srgbClr val="FF0000"/>
                </a:solidFill>
              </a:rPr>
              <a:t>distally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progress proximally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The neuropathy is usually mixed with the patients complaining </a:t>
            </a:r>
            <a:r>
              <a:rPr lang="en-US" b="1" u="sng" dirty="0" err="1">
                <a:solidFill>
                  <a:srgbClr val="FF0000"/>
                </a:solidFill>
              </a:rPr>
              <a:t>paraesthesias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u="sng" dirty="0">
                <a:solidFill>
                  <a:srgbClr val="FF0000"/>
                </a:solidFill>
              </a:rPr>
              <a:t>motor weakness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Cont.,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(OPIDP)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620000" cy="5029200"/>
          </a:xfrm>
        </p:spPr>
        <p:txBody>
          <a:bodyPr/>
          <a:lstStyle/>
          <a:p>
            <a:pPr marL="231775" indent="-231775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Tingling of the hands and feet followed by sensory loss.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 Progressive muscle weakness.</a:t>
            </a:r>
            <a:endParaRPr lang="en-US" dirty="0">
              <a:solidFill>
                <a:schemeClr val="tx1"/>
              </a:solidFill>
            </a:endParaRPr>
          </a:p>
          <a:p>
            <a:pPr marL="109538" indent="-109538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 Flaccidity of the distal skeletal muscles of the extremities.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 Ataxia.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This is called distal </a:t>
            </a:r>
            <a:r>
              <a:rPr lang="en-US" b="1" dirty="0" err="1">
                <a:solidFill>
                  <a:srgbClr val="FF0000"/>
                </a:solidFill>
              </a:rPr>
              <a:t>sensorimotor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axonopathy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lvl="0">
              <a:defRPr/>
            </a:pPr>
            <a:r>
              <a:rPr lang="en-US" b="1" dirty="0">
                <a:solidFill>
                  <a:srgbClr val="00B050"/>
                </a:solidFill>
              </a:rPr>
              <a:t>Recovery may occur gradually.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Chronic toxicity of OPs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772400" cy="4724400"/>
          </a:xfrm>
        </p:spPr>
        <p:txBody>
          <a:bodyPr>
            <a:normAutofit lnSpcReduction="10000"/>
          </a:bodyPr>
          <a:lstStyle/>
          <a:p>
            <a:pPr marL="341313" indent="-341313" algn="just">
              <a:buBlip>
                <a:blip r:embed="rId3"/>
              </a:buBlip>
            </a:pPr>
            <a:r>
              <a:rPr lang="en-US" sz="4000" b="1" dirty="0">
                <a:solidFill>
                  <a:schemeClr val="tx1"/>
                </a:solidFill>
              </a:rPr>
              <a:t>Chronic exposure is common in workers who come in contact with small amounts of toxin.</a:t>
            </a:r>
          </a:p>
          <a:p>
            <a:pPr marL="341313" indent="-341313" algn="just">
              <a:buBlip>
                <a:blip r:embed="rId3"/>
              </a:buBlip>
            </a:pPr>
            <a:r>
              <a:rPr lang="en-US" sz="4000" b="1" dirty="0">
                <a:solidFill>
                  <a:schemeClr val="tx1"/>
                </a:solidFill>
              </a:rPr>
              <a:t>Cholinesterase inhibition becomes sufficient to produce manifestations identical to acute poisoning.</a:t>
            </a:r>
          </a:p>
          <a:p>
            <a:pPr marL="341313" indent="-341313" algn="just"/>
            <a:r>
              <a:rPr lang="en-US" dirty="0"/>
              <a:t>    </a:t>
            </a:r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Long term toxicity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algn="just"/>
            <a:r>
              <a:rPr lang="en-US" sz="4000" b="1" dirty="0">
                <a:solidFill>
                  <a:schemeClr val="tx1"/>
                </a:solidFill>
              </a:rPr>
              <a:t>Exposure to lower doses of OPs which could not be produce cholinergic signs, may lead to long-term adverse effects, particularly in   the central and peripheral nervous systems.</a:t>
            </a:r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7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89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950446" y="1372793"/>
            <a:ext cx="4601475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9A38A-03D4-41B0-BFF5-F67CC6B75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4" r="9484"/>
          <a:stretch/>
        </p:blipFill>
        <p:spPr>
          <a:xfrm>
            <a:off x="665086" y="1"/>
            <a:ext cx="6418085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7889" y="5272381"/>
            <a:ext cx="2378429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783663" y="2495823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ame 9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45026" y="2166846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4386892"/>
            <a:ext cx="4979505" cy="1716452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 Carbamates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6895" y="4527439"/>
            <a:ext cx="2025708" cy="659993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>
              <a:solidFill>
                <a:srgbClr val="080808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sz="1400" dirty="0">
              <a:solidFill>
                <a:srgbClr val="080808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686232" y="292975"/>
            <a:ext cx="3792550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52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2227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924800" cy="5486400"/>
          </a:xfrm>
        </p:spPr>
        <p:txBody>
          <a:bodyPr/>
          <a:lstStyle/>
          <a:p>
            <a:pPr marL="274638" indent="-274638" algn="just" eaLnBrk="1" hangingPunct="1"/>
            <a:r>
              <a:rPr lang="en-US">
                <a:solidFill>
                  <a:schemeClr val="tx1"/>
                </a:solidFill>
              </a:rPr>
              <a:t>*</a:t>
            </a:r>
            <a:r>
              <a:rPr lang="en-US" sz="4400" b="1">
                <a:solidFill>
                  <a:schemeClr val="tx1"/>
                </a:solidFill>
              </a:rPr>
              <a:t>Carbamate insecticides are derivatives of </a:t>
            </a:r>
            <a:r>
              <a:rPr lang="en-US" sz="4400" b="1">
                <a:solidFill>
                  <a:srgbClr val="FF0000"/>
                </a:solidFill>
              </a:rPr>
              <a:t>carbamic acid</a:t>
            </a:r>
            <a:r>
              <a:rPr lang="en-US" sz="4400" b="1">
                <a:solidFill>
                  <a:schemeClr val="tx1"/>
                </a:solidFill>
              </a:rPr>
              <a:t>. </a:t>
            </a:r>
          </a:p>
          <a:p>
            <a:pPr marL="274638" indent="-274638" algn="just" eaLnBrk="1" hangingPunct="1"/>
            <a:r>
              <a:rPr lang="en-US" sz="4400" b="1">
                <a:solidFill>
                  <a:schemeClr val="tx1"/>
                </a:solidFill>
              </a:rPr>
              <a:t>*They are widely used in homes, gardens and agriculture. e.g. Aldicarb (temik), carbaryl (sevin), propoxur (baygon) and methomyl (Lannate).</a:t>
            </a:r>
            <a:endParaRPr lang="ar-EG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Mechanism of action: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696200" cy="4953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>
                <a:solidFill>
                  <a:schemeClr val="tx1"/>
                </a:solidFill>
              </a:rPr>
              <a:t>Like organophosphate, but </a:t>
            </a:r>
            <a:r>
              <a:rPr lang="en-US" sz="3600" dirty="0" err="1">
                <a:solidFill>
                  <a:schemeClr val="tx1"/>
                </a:solidFill>
              </a:rPr>
              <a:t>carbamates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u="sng" dirty="0">
                <a:solidFill>
                  <a:schemeClr val="tx1"/>
                </a:solidFill>
              </a:rPr>
              <a:t>reversibly</a:t>
            </a:r>
            <a:r>
              <a:rPr lang="en-US" sz="3600" dirty="0">
                <a:solidFill>
                  <a:schemeClr val="tx1"/>
                </a:solidFill>
              </a:rPr>
              <a:t> inhibit </a:t>
            </a:r>
            <a:r>
              <a:rPr lang="en-US" sz="3600" dirty="0" err="1">
                <a:solidFill>
                  <a:schemeClr val="tx1"/>
                </a:solidFill>
              </a:rPr>
              <a:t>acetylcholinesterase</a:t>
            </a:r>
            <a:r>
              <a:rPr lang="en-US" sz="3600" dirty="0">
                <a:solidFill>
                  <a:schemeClr val="tx1"/>
                </a:solidFill>
              </a:rPr>
              <a:t> and plasma </a:t>
            </a:r>
            <a:r>
              <a:rPr lang="en-US" sz="3600" dirty="0" err="1">
                <a:solidFill>
                  <a:schemeClr val="tx1"/>
                </a:solidFill>
              </a:rPr>
              <a:t>pseudocholinesterase</a:t>
            </a:r>
            <a:r>
              <a:rPr lang="en-US" sz="3600" dirty="0">
                <a:solidFill>
                  <a:schemeClr val="tx1"/>
                </a:solidFill>
              </a:rPr>
              <a:t>. They </a:t>
            </a:r>
            <a:r>
              <a:rPr lang="en-US" sz="3600" b="1" i="1" u="sng" dirty="0">
                <a:solidFill>
                  <a:schemeClr val="tx1"/>
                </a:solidFill>
              </a:rPr>
              <a:t>hydrolyze spontaneously</a:t>
            </a:r>
            <a:r>
              <a:rPr lang="en-US" sz="3600" dirty="0">
                <a:solidFill>
                  <a:schemeClr val="tx1"/>
                </a:solidFill>
              </a:rPr>
              <a:t> from the enzymatic site within 48 hours. They cause increased activity of acetylcholine at the nicotinic and </a:t>
            </a:r>
            <a:r>
              <a:rPr lang="en-US" sz="3600" dirty="0" err="1">
                <a:solidFill>
                  <a:schemeClr val="tx1"/>
                </a:solidFill>
              </a:rPr>
              <a:t>muscarinic</a:t>
            </a:r>
            <a:r>
              <a:rPr lang="en-US" sz="3600" dirty="0">
                <a:solidFill>
                  <a:schemeClr val="tx1"/>
                </a:solidFill>
              </a:rPr>
              <a:t> receptors. </a:t>
            </a:r>
            <a:r>
              <a:rPr lang="en-US" sz="3600" dirty="0" err="1">
                <a:solidFill>
                  <a:schemeClr val="tx1"/>
                </a:solidFill>
              </a:rPr>
              <a:t>Carbamates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u="sng" dirty="0">
                <a:solidFill>
                  <a:schemeClr val="tx1"/>
                </a:solidFill>
              </a:rPr>
              <a:t>poorly pass BBB</a:t>
            </a:r>
            <a:r>
              <a:rPr lang="en-US" sz="3600" dirty="0">
                <a:solidFill>
                  <a:schemeClr val="tx1"/>
                </a:solidFill>
              </a:rPr>
              <a:t> &amp; thus have </a:t>
            </a:r>
            <a:r>
              <a:rPr lang="en-US" sz="3600" b="1" u="sng" dirty="0">
                <a:solidFill>
                  <a:schemeClr val="tx1"/>
                </a:solidFill>
              </a:rPr>
              <a:t>less CNS effects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The clinical presentation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467600" cy="5105400"/>
          </a:xfrm>
        </p:spPr>
        <p:txBody>
          <a:bodyPr rtlCol="0">
            <a:normAutofit fontScale="92500" lnSpcReduction="20000"/>
          </a:bodyPr>
          <a:lstStyle/>
          <a:p>
            <a:pPr marL="395288" indent="-395288" algn="just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3600" dirty="0" err="1">
                <a:solidFill>
                  <a:schemeClr val="tx1"/>
                </a:solidFill>
              </a:rPr>
              <a:t>Carbamates</a:t>
            </a:r>
            <a:r>
              <a:rPr lang="en-US" sz="3600" dirty="0">
                <a:solidFill>
                  <a:schemeClr val="tx1"/>
                </a:solidFill>
              </a:rPr>
              <a:t> toxicity is typically as </a:t>
            </a:r>
            <a:r>
              <a:rPr lang="en-US" sz="3600" dirty="0" err="1">
                <a:solidFill>
                  <a:schemeClr val="tx1"/>
                </a:solidFill>
              </a:rPr>
              <a:t>muscarinic</a:t>
            </a:r>
            <a:r>
              <a:rPr lang="en-US" sz="3600" dirty="0">
                <a:solidFill>
                  <a:schemeClr val="tx1"/>
                </a:solidFill>
              </a:rPr>
              <a:t> and nicotinic manifestations of OPs (cholinergic crisis of OPs) but with </a:t>
            </a:r>
            <a:r>
              <a:rPr lang="en-US" sz="3600" b="1" i="1" u="sng" dirty="0">
                <a:solidFill>
                  <a:schemeClr val="tx1"/>
                </a:solidFill>
              </a:rPr>
              <a:t>less CNS toxicity</a:t>
            </a:r>
            <a:r>
              <a:rPr lang="en-US" sz="3600" dirty="0">
                <a:solidFill>
                  <a:schemeClr val="tx1"/>
                </a:solidFill>
              </a:rPr>
              <a:t> without seizures and </a:t>
            </a:r>
            <a:r>
              <a:rPr lang="en-US" sz="3600" b="1" i="1" u="sng" dirty="0">
                <a:solidFill>
                  <a:schemeClr val="tx1"/>
                </a:solidFill>
              </a:rPr>
              <a:t>a short duration </a:t>
            </a:r>
            <a:r>
              <a:rPr lang="en-US" sz="3600" dirty="0">
                <a:solidFill>
                  <a:schemeClr val="tx1"/>
                </a:solidFill>
              </a:rPr>
              <a:t>of action.</a:t>
            </a:r>
          </a:p>
          <a:p>
            <a:pPr marL="395288" indent="-395288" algn="just"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1023938" indent="-1023938" algn="just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</a:rPr>
              <a:t>N.B. Chronic exposure to </a:t>
            </a:r>
            <a:r>
              <a:rPr lang="en-US" sz="3600" b="1" dirty="0" err="1">
                <a:solidFill>
                  <a:srgbClr val="7030A0"/>
                </a:solidFill>
              </a:rPr>
              <a:t>carbamate</a:t>
            </a:r>
            <a:r>
              <a:rPr lang="en-US" sz="3600" b="1" dirty="0">
                <a:solidFill>
                  <a:srgbClr val="7030A0"/>
                </a:solidFill>
              </a:rPr>
              <a:t> is unlikely to produce significant toxicity because </a:t>
            </a:r>
            <a:r>
              <a:rPr lang="en-US" sz="3600" b="1" dirty="0" err="1">
                <a:solidFill>
                  <a:srgbClr val="7030A0"/>
                </a:solidFill>
              </a:rPr>
              <a:t>carbamates</a:t>
            </a:r>
            <a:r>
              <a:rPr lang="en-US" sz="3600" b="1" dirty="0">
                <a:solidFill>
                  <a:srgbClr val="7030A0"/>
                </a:solidFill>
              </a:rPr>
              <a:t> is rapidly reversible </a:t>
            </a:r>
            <a:r>
              <a:rPr lang="en-US" sz="3600" b="1" dirty="0" err="1">
                <a:solidFill>
                  <a:srgbClr val="7030A0"/>
                </a:solidFill>
              </a:rPr>
              <a:t>acetylcholinesterase</a:t>
            </a:r>
            <a:r>
              <a:rPr lang="en-US" sz="3600" b="1" dirty="0">
                <a:solidFill>
                  <a:srgbClr val="7030A0"/>
                </a:solidFill>
              </a:rPr>
              <a:t> inhibitor.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FF0000"/>
                </a:solidFill>
              </a:rPr>
              <a:t>Treatment</a:t>
            </a:r>
            <a:endParaRPr lang="ar-EG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696200" cy="4419600"/>
          </a:xfrm>
        </p:spPr>
        <p:txBody>
          <a:bodyPr rtlCol="0">
            <a:normAutofit/>
          </a:bodyPr>
          <a:lstStyle/>
          <a:p>
            <a:pPr marL="365125" indent="-2730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1-Emergency stabilization and decontamination measures are the same as OPs.</a:t>
            </a:r>
          </a:p>
          <a:p>
            <a:pPr marL="450850" indent="-35877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2-Antidotal therapy: </a:t>
            </a:r>
            <a:r>
              <a:rPr lang="en-US" b="1" i="1" u="sng" dirty="0">
                <a:solidFill>
                  <a:schemeClr val="tx1"/>
                </a:solidFill>
              </a:rPr>
              <a:t>Atropine is the antidote of choice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4008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tabLst>
                <a:tab pos="92075" algn="l"/>
                <a:tab pos="182563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</a:rPr>
              <a:t> Classification </a:t>
            </a:r>
            <a:br>
              <a:rPr lang="en-US" dirty="0"/>
            </a:br>
            <a:r>
              <a:rPr lang="en-US" sz="3600" b="1" dirty="0">
                <a:solidFill>
                  <a:srgbClr val="00B0F0"/>
                </a:solidFill>
              </a:rPr>
              <a:t>Insecticides</a:t>
            </a:r>
            <a:r>
              <a:rPr lang="en-US" sz="3600" dirty="0"/>
              <a:t> </a:t>
            </a:r>
            <a:r>
              <a:rPr lang="en-US" sz="3600" b="1" dirty="0"/>
              <a:t>(target insects): e.g.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Organophosphates,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organonitrogenous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carbamates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organochlorines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pyrethroids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3600" dirty="0"/>
            </a:br>
            <a:r>
              <a:rPr lang="en-US" sz="3600" b="1" dirty="0">
                <a:solidFill>
                  <a:srgbClr val="00B0F0"/>
                </a:solidFill>
              </a:rPr>
              <a:t>Herbicides (</a:t>
            </a:r>
            <a:r>
              <a:rPr lang="en-US" sz="3600" b="1" dirty="0">
                <a:solidFill>
                  <a:srgbClr val="FF33CC"/>
                </a:solidFill>
              </a:rPr>
              <a:t>target weeds): e.g. </a:t>
            </a:r>
            <a:r>
              <a:rPr lang="en-US" sz="3600" b="1" dirty="0" err="1">
                <a:solidFill>
                  <a:srgbClr val="FF33CC"/>
                </a:solidFill>
              </a:rPr>
              <a:t>Chlorophenoxy</a:t>
            </a:r>
            <a:br>
              <a:rPr lang="en-US" sz="3600" b="1" dirty="0">
                <a:solidFill>
                  <a:srgbClr val="FF33CC"/>
                </a:solidFill>
              </a:rPr>
            </a:br>
            <a:r>
              <a:rPr lang="en-US" sz="3600" b="1" dirty="0">
                <a:solidFill>
                  <a:srgbClr val="FF33CC"/>
                </a:solidFill>
              </a:rPr>
              <a:t>compounds </a:t>
            </a:r>
            <a:br>
              <a:rPr lang="en-US" sz="3600" b="1" dirty="0">
                <a:solidFill>
                  <a:srgbClr val="FF33CC"/>
                </a:solidFill>
              </a:rPr>
            </a:br>
            <a:br>
              <a:rPr lang="en-US" sz="3600" dirty="0"/>
            </a:br>
            <a:r>
              <a:rPr lang="en-US" sz="3600" b="1" dirty="0">
                <a:solidFill>
                  <a:srgbClr val="00B0F0"/>
                </a:solidFill>
              </a:rPr>
              <a:t>Fungicides</a:t>
            </a:r>
            <a:r>
              <a:rPr lang="en-US" sz="3600" dirty="0"/>
              <a:t> (</a:t>
            </a:r>
            <a:r>
              <a:rPr lang="en-US" sz="3600" b="1" dirty="0">
                <a:solidFill>
                  <a:srgbClr val="FF0000"/>
                </a:solidFill>
              </a:rPr>
              <a:t>target fungi): e.g. </a:t>
            </a:r>
            <a:r>
              <a:rPr lang="en-US" sz="3600" b="1" dirty="0" err="1">
                <a:solidFill>
                  <a:srgbClr val="FF0000"/>
                </a:solidFill>
              </a:rPr>
              <a:t>Hexachlorobenzene</a:t>
            </a:r>
            <a:r>
              <a:rPr lang="en-US" sz="3600" b="1" dirty="0">
                <a:solidFill>
                  <a:srgbClr val="FF0000"/>
                </a:solidFill>
              </a:rPr>
              <a:t> and </a:t>
            </a:r>
            <a:r>
              <a:rPr lang="en-US" sz="3600" b="1" dirty="0" err="1">
                <a:solidFill>
                  <a:srgbClr val="FF0000"/>
                </a:solidFill>
              </a:rPr>
              <a:t>Organomercurials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 err="1">
                <a:solidFill>
                  <a:srgbClr val="00B0F0"/>
                </a:solidFill>
              </a:rPr>
              <a:t>Rodenticides</a:t>
            </a:r>
            <a:r>
              <a:rPr lang="en-US" sz="3600" b="1" dirty="0">
                <a:solidFill>
                  <a:srgbClr val="00B0F0"/>
                </a:solidFill>
              </a:rPr>
              <a:t> (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target rodents): Zinc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phosphide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, Strychnine</a:t>
            </a:r>
            <a:br>
              <a:rPr lang="en-US" b="1" dirty="0"/>
            </a:br>
            <a:endParaRPr lang="ar-EG" b="1" dirty="0"/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05800" cy="147002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Summary of </a:t>
            </a:r>
            <a:r>
              <a:rPr lang="en-US" sz="3600" b="1" dirty="0" err="1">
                <a:solidFill>
                  <a:srgbClr val="FF0000"/>
                </a:solidFill>
              </a:rPr>
              <a:t>carbamate</a:t>
            </a:r>
            <a:r>
              <a:rPr lang="en-US" sz="3600" b="1" dirty="0">
                <a:solidFill>
                  <a:srgbClr val="FF0000"/>
                </a:solidFill>
              </a:rPr>
              <a:t> versus organophosphate poisoning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7724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286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0"/>
            <a:ext cx="7391400" cy="617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dirty="0"/>
          </a:p>
        </p:txBody>
      </p:sp>
      <p:sp>
        <p:nvSpPr>
          <p:cNvPr id="6" name="Rectangle 5"/>
          <p:cNvSpPr/>
          <p:nvPr/>
        </p:nvSpPr>
        <p:spPr>
          <a:xfrm rot="19290085">
            <a:off x="3859872" y="4212837"/>
            <a:ext cx="4831727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 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160736">
            <a:off x="1899276" y="23479"/>
            <a:ext cx="47847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FF0000"/>
                </a:solidFill>
              </a:rPr>
              <a:t>Circumstances of poisoning</a:t>
            </a:r>
            <a:endParaRPr lang="ar-EG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153400" cy="518160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1- Accidental poisoning.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</a:rPr>
              <a:t>General population: </a:t>
            </a:r>
            <a:r>
              <a:rPr lang="en-US" dirty="0">
                <a:solidFill>
                  <a:schemeClr val="tx1"/>
                </a:solidFill>
              </a:rPr>
              <a:t>through the consumption of foodstuffs treated </a:t>
            </a:r>
            <a:r>
              <a:rPr lang="en-US" b="1" u="sng" dirty="0">
                <a:solidFill>
                  <a:schemeClr val="tx1"/>
                </a:solidFill>
              </a:rPr>
              <a:t>incorrectly with pesticides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u="sng" dirty="0">
                <a:solidFill>
                  <a:schemeClr val="tx1"/>
                </a:solidFill>
              </a:rPr>
              <a:t>harvested prematurely </a:t>
            </a:r>
            <a:r>
              <a:rPr lang="en-US" dirty="0">
                <a:solidFill>
                  <a:schemeClr val="tx1"/>
                </a:solidFill>
              </a:rPr>
              <a:t>before residues have declined to acceptable levels or from domestic use.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</a:rPr>
              <a:t>Among workers </a:t>
            </a:r>
            <a:r>
              <a:rPr lang="en-US" dirty="0">
                <a:solidFill>
                  <a:schemeClr val="tx1"/>
                </a:solidFill>
              </a:rPr>
              <a:t>during </a:t>
            </a:r>
            <a:r>
              <a:rPr lang="en-US" u="sng" dirty="0">
                <a:solidFill>
                  <a:schemeClr val="tx1"/>
                </a:solidFill>
              </a:rPr>
              <a:t>spraying the trees </a:t>
            </a:r>
            <a:r>
              <a:rPr lang="en-US" dirty="0">
                <a:solidFill>
                  <a:schemeClr val="tx1"/>
                </a:solidFill>
              </a:rPr>
              <a:t>or during </a:t>
            </a:r>
            <a:r>
              <a:rPr lang="en-US" u="sng" dirty="0">
                <a:solidFill>
                  <a:schemeClr val="tx1"/>
                </a:solidFill>
              </a:rPr>
              <a:t>manufacture of the compounds.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</a:rPr>
              <a:t>Among children</a:t>
            </a:r>
            <a:endParaRPr lang="en-US" dirty="0">
              <a:solidFill>
                <a:schemeClr val="tx1"/>
              </a:solidFill>
            </a:endParaRPr>
          </a:p>
          <a:p>
            <a:pPr marL="530225" indent="-5302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2- Suicide attempts: </a:t>
            </a:r>
            <a:r>
              <a:rPr lang="en-US" dirty="0">
                <a:solidFill>
                  <a:schemeClr val="tx1"/>
                </a:solidFill>
              </a:rPr>
              <a:t>by drinking it as it is easily obtained</a:t>
            </a:r>
            <a:r>
              <a:rPr lang="en-US" dirty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3- Homicidal: </a:t>
            </a:r>
            <a:r>
              <a:rPr lang="en-US" dirty="0">
                <a:solidFill>
                  <a:schemeClr val="tx1"/>
                </a:solidFill>
              </a:rPr>
              <a:t>by mixing it with foodstuffs.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Routes of administration</a:t>
            </a: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5029200"/>
          </a:xfrm>
        </p:spPr>
        <p:txBody>
          <a:bodyPr rtlCol="0">
            <a:noAutofit/>
          </a:bodyPr>
          <a:lstStyle/>
          <a:p>
            <a:pPr marL="225425" indent="-225425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Dermal route: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via intact skin, this route offers the greatest potential for occupational exposure.</a:t>
            </a:r>
          </a:p>
          <a:p>
            <a:pPr marL="285750" indent="-227013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Oral route :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it is the most frequent route in case of non-occupational poisoning.</a:t>
            </a:r>
          </a:p>
          <a:p>
            <a:pPr marL="225425" indent="-166688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Respiratory route: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by inhalation during fumigation of fruit trees.</a:t>
            </a:r>
            <a:endParaRPr lang="ar-EG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887A-AEC6-453D-8C9E-0FA6D39B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12DEF-4AB9-4E71-9824-46D59157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9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4784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2625</Words>
  <Application>Microsoft Office PowerPoint</Application>
  <PresentationFormat>On-screen Show (4:3)</PresentationFormat>
  <Paragraphs>285</Paragraphs>
  <Slides>61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Wingdings</vt:lpstr>
      <vt:lpstr>Office Theme</vt:lpstr>
      <vt:lpstr>PowerPoint Presentation</vt:lpstr>
      <vt:lpstr> Pesticides (Part I) </vt:lpstr>
      <vt:lpstr>Learning objectives</vt:lpstr>
      <vt:lpstr>Pesticides is a word  that is consisted of 2 parts</vt:lpstr>
      <vt:lpstr>Definition</vt:lpstr>
      <vt:lpstr> Classification  Insecticides (target insects): e.g. Organophosphates, organonitrogenous  (carbamates), organochlorines and pyrethroids.   Herbicides (target weeds): e.g. Chlorophenoxy compounds   Fungicides (target fungi): e.g. Hexachlorobenzene and Organomercurials.  Rodenticides (target rodents): Zinc phosphide, Strychnine </vt:lpstr>
      <vt:lpstr>Circumstances of poisoning</vt:lpstr>
      <vt:lpstr>Routes of administration</vt:lpstr>
      <vt:lpstr>PowerPoint Presentation</vt:lpstr>
      <vt:lpstr>PowerPoint Presentation</vt:lpstr>
      <vt:lpstr>The four major classes of insecticides are</vt:lpstr>
      <vt:lpstr>Organophosphate Insecticides </vt:lpstr>
      <vt:lpstr>PowerPoint Presentation</vt:lpstr>
      <vt:lpstr>Toxicokinetics </vt:lpstr>
      <vt:lpstr>PATHOPHYSIOLOGY</vt:lpstr>
      <vt:lpstr>Under normal circumstances</vt:lpstr>
      <vt:lpstr> In organophosphates (OPs) </vt:lpstr>
      <vt:lpstr>PowerPoint Presentation</vt:lpstr>
      <vt:lpstr> In human beings, there are two principal cholinesterases which are: </vt:lpstr>
      <vt:lpstr>N.B. After binding of OP compound and acetyl cholinesterase, the enzyme can undergo one of the following :</vt:lpstr>
      <vt:lpstr>PowerPoint Presentation</vt:lpstr>
      <vt:lpstr>Organophosphate insecticide poisoning in human can produce </vt:lpstr>
      <vt:lpstr>Clinical presentation of acute poisoning</vt:lpstr>
      <vt:lpstr>Clinical Picture </vt:lpstr>
      <vt:lpstr>Muscarinic manifestations </vt:lpstr>
      <vt:lpstr>N.B.1 The muscarinic signs can be remembered by use of the following mnemonic SLUDGE(M)/BBB:  Salivation, Sweating, Lacrimation, Urination, Diarrhea, Gastric upset Emesis, Miosis, Bronchorrhea, Bronchospasm, Bradycardia.</vt:lpstr>
      <vt:lpstr>Nicotinic effects </vt:lpstr>
      <vt:lpstr>N.B.2:Stimulation of nicotinic receptors causes release of adrenaline and nor-adrenaline, producing symptoms best remembered with the mnemonic:  MATCH 1- Muscle weakness and fasciculation. 2- Adrenal medulla activity increase. 3- Tachycardia. 4- Cramping of skeletal muscles. 5- Hypertension.</vt:lpstr>
      <vt:lpstr>Mechanism of death</vt:lpstr>
      <vt:lpstr>Diagnosis </vt:lpstr>
      <vt:lpstr> ii-Clinical picture and proper physical examination. </vt:lpstr>
      <vt:lpstr>Note  The Following 1- clinical presentation may vary, depending on:             a- The specific agent.            b- Exposure route.             c- Amount.   2- Depressed respirations, bradycardia,   and hypotension are possible symptoms. Alternatively, hypertension, and tachycardia also are possible.  </vt:lpstr>
      <vt:lpstr>iii- Diagnostic tests.</vt:lpstr>
      <vt:lpstr>3- Chemistry</vt:lpstr>
      <vt:lpstr>4-Toxin-specific test (cholinesterase assays): are helpful for diagnosis</vt:lpstr>
      <vt:lpstr> As a rough guide 20% - 50% of the normal value is found with mild OPs poisoning.  10% - 20% of the normal value with moderate OPs poisoning.  Less than 10% of the normal value in cases of severe OPs poisoning. </vt:lpstr>
      <vt:lpstr>Treatment</vt:lpstr>
      <vt:lpstr> 1- Emergency stabilization of the ABCs: </vt:lpstr>
      <vt:lpstr> 2- Decontamination: It is carried out according to the route of exposure </vt:lpstr>
      <vt:lpstr>Dermal decontamination:</vt:lpstr>
      <vt:lpstr>3-Antidotal therapy: concomitant atropine and oximes</vt:lpstr>
      <vt:lpstr>Target end-points for atropine therapy</vt:lpstr>
      <vt:lpstr>Oximes: Pralidoxime (protopam, 2-PAM),  Obidoxime (toxiguanine): </vt:lpstr>
      <vt:lpstr>Cont.,</vt:lpstr>
      <vt:lpstr>4- Symptomatic treatment</vt:lpstr>
      <vt:lpstr>Disposition and follow up</vt:lpstr>
      <vt:lpstr>Intermediate Syndrome  (IMS)</vt:lpstr>
      <vt:lpstr>Cont., (IMS)</vt:lpstr>
      <vt:lpstr>Cont., (IMS) </vt:lpstr>
      <vt:lpstr>Organophosphate- Induced Delayed Polyneuropathy (OPIDP)</vt:lpstr>
      <vt:lpstr>Cont., (OPIDP)</vt:lpstr>
      <vt:lpstr>Cont., (OPIDP)</vt:lpstr>
      <vt:lpstr>Chronic toxicity of OPs</vt:lpstr>
      <vt:lpstr>Long term toxicity</vt:lpstr>
      <vt:lpstr> Carbamates</vt:lpstr>
      <vt:lpstr>PowerPoint Presentation</vt:lpstr>
      <vt:lpstr>Mechanism of action:  </vt:lpstr>
      <vt:lpstr>The clinical presentation  </vt:lpstr>
      <vt:lpstr>Treatment</vt:lpstr>
      <vt:lpstr>Summary of carbamate versus organophosphate poisoning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ABIR.SHARAFELDEIN@fmed.bu.edu.eg</dc:creator>
  <cp:lastModifiedBy>ABIR.SHARAFELDEIN@fmed.bu.edu.eg</cp:lastModifiedBy>
  <cp:revision>3</cp:revision>
  <dcterms:created xsi:type="dcterms:W3CDTF">2020-10-23T03:15:21Z</dcterms:created>
  <dcterms:modified xsi:type="dcterms:W3CDTF">2020-10-23T04:23:27Z</dcterms:modified>
</cp:coreProperties>
</file>